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64" r:id="rId6"/>
    <p:sldId id="274" r:id="rId7"/>
    <p:sldId id="258" r:id="rId8"/>
    <p:sldId id="261" r:id="rId9"/>
    <p:sldId id="262" r:id="rId10"/>
    <p:sldId id="271" r:id="rId11"/>
    <p:sldId id="272" r:id="rId12"/>
    <p:sldId id="265" r:id="rId13"/>
    <p:sldId id="281" r:id="rId14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概述" id="{022CB03C-0138-254C-851A-9FC0532E20B0}">
          <p14:sldIdLst>
            <p14:sldId id="256"/>
            <p14:sldId id="257"/>
          </p14:sldIdLst>
        </p14:section>
        <p14:section name="课程声明" id="{7c0c6b3c-6508-4d68-9bda-7c500ca5527d}">
          <p14:sldIdLst>
            <p14:sldId id="264"/>
          </p14:sldIdLst>
        </p14:section>
        <p14:section name="植物大战僵尸辅助演示" id="{acc8c2b1-3ce9-46c1-bd77-0460a9a0c57c}">
          <p14:sldIdLst>
            <p14:sldId id="274"/>
          </p14:sldIdLst>
        </p14:section>
        <p14:section name="辅助的本质" id="{69b847b4-d48d-4224-b050-078ac416efc9}">
          <p14:sldIdLst>
            <p14:sldId id="258"/>
          </p14:sldIdLst>
        </p14:section>
        <p14:section name="编写辅助需要哪些知识储备" id="{528260f3-daba-408a-992a-3ffc489a8476}">
          <p14:sldIdLst>
            <p14:sldId id="261"/>
          </p14:sldIdLst>
        </p14:section>
        <p14:section name="学习辅助的好处" id="{88534740-3364-40d5-9f9b-edbc3c177f8f}">
          <p14:sldIdLst>
            <p14:sldId id="262"/>
          </p14:sldIdLst>
        </p14:section>
        <p14:section name="结尾" id="{a7e9259e-4b81-49df-aa07-980e4294bb5f}">
          <p14:sldIdLst>
            <p14:sldId id="271"/>
            <p14:sldId id="272"/>
            <p14:sldId id="265"/>
            <p14:sldId id="28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5" autoAdjust="0"/>
    <p:restoredTop sz="98227" autoAdjust="0"/>
  </p:normalViewPr>
  <p:slideViewPr>
    <p:cSldViewPr snapToGrid="0" snapToObjects="1">
      <p:cViewPr varScale="1">
        <p:scale>
          <a:sx n="86" d="100"/>
          <a:sy n="86" d="100"/>
        </p:scale>
        <p:origin x="-1128" y="-112"/>
      </p:cViewPr>
      <p:guideLst>
        <p:guide orient="horz" pos="2125"/>
        <p:guide pos="2874"/>
      </p:guideLst>
    </p:cSldViewPr>
  </p:slideViewPr>
  <p:outlineViewPr>
    <p:cViewPr>
      <p:scale>
        <a:sx n="33" d="100"/>
        <a:sy n="33" d="100"/>
      </p:scale>
      <p:origin x="0" y="34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5B88A-3E02-C14B-9238-DC590689A0E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83578-19D4-F34C-B8C1-C97541798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83578-19D4-F34C-B8C1-C97541798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83578-19D4-F34C-B8C1-C97541798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83578-19D4-F34C-B8C1-C97541798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83578-19D4-F34C-B8C1-C97541798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83578-19D4-F34C-B8C1-C97541798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83578-19D4-F34C-B8C1-C97541798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83578-19D4-F34C-B8C1-C97541798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83578-19D4-F34C-B8C1-C97541798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83578-19D4-F34C-B8C1-C97541798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83578-19D4-F34C-B8C1-C97541798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矩形 14"/>
          <p:cNvSpPr/>
          <p:nvPr/>
        </p:nvSpPr>
        <p:spPr>
          <a:xfrm>
            <a:off x="-4762" y="2501900"/>
            <a:ext cx="9148762" cy="1385888"/>
          </a:xfrm>
          <a:prstGeom prst="rect">
            <a:avLst/>
          </a:prstGeom>
          <a:gradFill rotWithShape="1">
            <a:gsLst>
              <a:gs pos="0">
                <a:srgbClr val="F7F7F7">
                  <a:alpha val="100000"/>
                </a:srgbClr>
              </a:gs>
              <a:gs pos="31000">
                <a:srgbClr val="F7F7F7">
                  <a:alpha val="100000"/>
                </a:srgbClr>
              </a:gs>
              <a:gs pos="75000">
                <a:srgbClr val="F7F7F7">
                  <a:alpha val="100000"/>
                </a:srgbClr>
              </a:gs>
              <a:gs pos="100000">
                <a:srgbClr val="EFEFEF">
                  <a:alpha val="100000"/>
                </a:srgbClr>
              </a:gs>
            </a:gsLst>
            <a:path path="rect">
              <a:fillToRect l="50000" t="129999" r="50000" b="129999"/>
            </a:path>
            <a:tileRect/>
          </a:gradFill>
          <a:ln w="9525">
            <a:noFill/>
          </a:ln>
        </p:spPr>
        <p:txBody>
          <a:bodyPr anchor="ctr"/>
          <a:p>
            <a:pPr lvl="0" indent="0" algn="ctr"/>
            <a:endParaRPr lang="zh-CN" altLang="en-US" b="1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2" name="矩形 25"/>
          <p:cNvSpPr/>
          <p:nvPr/>
        </p:nvSpPr>
        <p:spPr>
          <a:xfrm>
            <a:off x="3044825" y="6142038"/>
            <a:ext cx="3054350" cy="3349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algn="ctr"/>
            <a:r>
              <a:rPr lang="zh-CN" altLang="en-US" sz="1600" b="1" dirty="0">
                <a:latin typeface="新宋体" panose="02010609030101010101" charset="-122"/>
                <a:ea typeface="新宋体" panose="02010609030101010101" charset="-122"/>
                <a:sym typeface="黑体" panose="02010609060101010101" charset="-122"/>
              </a:rPr>
              <a:t>实力</a:t>
            </a:r>
            <a:r>
              <a:rPr lang="en-US" altLang="zh-CN" sz="1600" b="1" dirty="0">
                <a:latin typeface="新宋体" panose="02010609030101010101" charset="-122"/>
                <a:ea typeface="新宋体" panose="02010609030101010101" charset="-122"/>
                <a:sym typeface="黑体" panose="02010609060101010101" charset="-122"/>
              </a:rPr>
              <a:t>IT</a:t>
            </a:r>
            <a:r>
              <a:rPr lang="zh-CN" altLang="en-US" sz="1600" b="1" dirty="0">
                <a:latin typeface="新宋体" panose="02010609030101010101" charset="-122"/>
                <a:ea typeface="新宋体" panose="02010609030101010101" charset="-122"/>
                <a:sym typeface="黑体" panose="02010609060101010101" charset="-122"/>
              </a:rPr>
              <a:t>教育培训 </a:t>
            </a:r>
            <a:r>
              <a:rPr lang="en-US" altLang="zh-CN" sz="1600" b="1" dirty="0">
                <a:latin typeface="新宋体" panose="02010609030101010101" charset="-122"/>
                <a:ea typeface="新宋体" panose="02010609030101010101" charset="-122"/>
                <a:sym typeface="黑体" panose="02010609060101010101" charset="-122"/>
              </a:rPr>
              <a:t>www.520it.com</a:t>
            </a:r>
            <a:endParaRPr lang="zh-CN" altLang="en-US" sz="1600" b="1" dirty="0">
              <a:latin typeface="新宋体" panose="02010609030101010101" charset="-122"/>
              <a:ea typeface="新宋体" panose="02010609030101010101" charset="-122"/>
              <a:sym typeface="黑体" panose="02010609060101010101" charset="-122"/>
            </a:endParaRPr>
          </a:p>
        </p:txBody>
      </p:sp>
      <p:pic>
        <p:nvPicPr>
          <p:cNvPr id="205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825" y="658813"/>
            <a:ext cx="7620000" cy="4286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4" name="矩形 19"/>
          <p:cNvSpPr/>
          <p:nvPr/>
        </p:nvSpPr>
        <p:spPr>
          <a:xfrm>
            <a:off x="-4762" y="0"/>
            <a:ext cx="9148762" cy="239713"/>
          </a:xfrm>
          <a:prstGeom prst="rect">
            <a:avLst/>
          </a:prstGeom>
          <a:solidFill>
            <a:srgbClr val="FFFFFF">
              <a:alpha val="32155"/>
            </a:srgbClr>
          </a:solidFill>
          <a:ln w="9525">
            <a:noFill/>
          </a:ln>
        </p:spPr>
        <p:txBody>
          <a:bodyPr anchor="ctr"/>
          <a:p>
            <a:pPr lvl="0" indent="0" algn="ctr"/>
            <a:endParaRPr lang="zh-CN" altLang="en-US" b="1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055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8263" y="5638800"/>
            <a:ext cx="1339850" cy="503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0746" y="2733323"/>
            <a:ext cx="8498454" cy="93345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0746" y="3929785"/>
            <a:ext cx="8498454" cy="7485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rism/>
      </p:transition>
    </mc:Choice>
    <mc:Fallback>
      <p:transition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1159" y="473831"/>
            <a:ext cx="8128599" cy="827471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Eurostile"/>
              </a:defRPr>
            </a:lvl1pPr>
          </a:lstStyle>
          <a:p>
            <a:pPr fontAlgn="auto"/>
            <a:r>
              <a:rPr kumimoji="1" lang="zh-CN" altLang="en-US" strike="noStrike" noProof="1" smtClean="0"/>
              <a:t>单击此处编辑母版标题样式</a:t>
            </a:r>
            <a:endParaRPr kumimoji="1"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8479" y="1450976"/>
            <a:ext cx="8128599" cy="4675188"/>
          </a:xfrm>
          <a:prstGeom prst="rect">
            <a:avLst/>
          </a:prstGeom>
          <a:ln>
            <a:noFill/>
          </a:ln>
        </p:spPr>
        <p:txBody>
          <a:bodyPr/>
          <a:lstStyle>
            <a:lvl1pPr marL="228600" indent="-228600">
              <a:buClrTx/>
              <a:buFont typeface="Wingdings" panose="05000000000000000000" pitchFamily="2" charset="2"/>
              <a:buChar char="l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Eurostile"/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Eurostile"/>
                <a:cs typeface="Eurostile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Eurostile"/>
                <a:cs typeface="Eurostile"/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Eurostile"/>
                <a:cs typeface="Eurostile"/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Eurostile"/>
                <a:cs typeface="Eurostile"/>
              </a:defRPr>
            </a:lvl5pPr>
          </a:lstStyle>
          <a:p>
            <a:pPr lvl="0" fontAlgn="auto"/>
            <a:r>
              <a:rPr kumimoji="1" lang="zh-CN" altLang="en-US" strike="noStrike" noProof="1" smtClean="0"/>
              <a:t>单击此处编辑母版文本样式</a:t>
            </a:r>
            <a:endParaRPr kumimoji="1" lang="zh-CN" altLang="en-US" strike="noStrike" noProof="1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rism/>
      </p:transition>
    </mc:Choice>
    <mc:Fallback>
      <p:transition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700" y="-9525"/>
            <a:ext cx="9167813" cy="6869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图片 15"/>
          <p:cNvPicPr>
            <a:picLocks noChangeAspect="1"/>
          </p:cNvPicPr>
          <p:nvPr/>
        </p:nvPicPr>
        <p:blipFill>
          <a:blip r:embed="rId4"/>
          <a:srcRect t="13312" r="786" b="49559"/>
          <a:stretch>
            <a:fillRect/>
          </a:stretch>
        </p:blipFill>
        <p:spPr>
          <a:xfrm>
            <a:off x="419100" y="4508500"/>
            <a:ext cx="7559675" cy="1593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矩形 29"/>
          <p:cNvSpPr/>
          <p:nvPr/>
        </p:nvSpPr>
        <p:spPr>
          <a:xfrm>
            <a:off x="-4762" y="1289050"/>
            <a:ext cx="9148762" cy="22225"/>
          </a:xfrm>
          <a:prstGeom prst="rect">
            <a:avLst/>
          </a:prstGeom>
          <a:solidFill>
            <a:srgbClr val="EAEAEA">
              <a:alpha val="32155"/>
            </a:srgbClr>
          </a:solidFill>
          <a:ln w="9525">
            <a:noFill/>
          </a:ln>
        </p:spPr>
        <p:txBody>
          <a:bodyPr anchor="ctr"/>
          <a:p>
            <a:pPr lvl="0" indent="0" algn="ctr"/>
            <a:endParaRPr lang="zh-CN" altLang="en-US" b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9" name="矩形 25"/>
          <p:cNvSpPr/>
          <p:nvPr/>
        </p:nvSpPr>
        <p:spPr>
          <a:xfrm>
            <a:off x="3040063" y="6278563"/>
            <a:ext cx="3055937" cy="3349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algn="ctr"/>
            <a:r>
              <a:rPr lang="zh-CN" altLang="en-US" sz="1600" b="1" dirty="0">
                <a:latin typeface="新宋体" panose="02010609030101010101" charset="-122"/>
                <a:ea typeface="新宋体" panose="02010609030101010101" charset="-122"/>
                <a:sym typeface="黑体" panose="02010609060101010101" charset="-122"/>
              </a:rPr>
              <a:t>实力</a:t>
            </a:r>
            <a:r>
              <a:rPr lang="en-US" altLang="zh-CN" sz="1600" b="1" dirty="0">
                <a:latin typeface="新宋体" panose="02010609030101010101" charset="-122"/>
                <a:ea typeface="新宋体" panose="02010609030101010101" charset="-122"/>
                <a:sym typeface="黑体" panose="02010609060101010101" charset="-122"/>
              </a:rPr>
              <a:t>IT</a:t>
            </a:r>
            <a:r>
              <a:rPr lang="zh-CN" altLang="en-US" sz="1600" b="1" dirty="0">
                <a:latin typeface="新宋体" panose="02010609030101010101" charset="-122"/>
                <a:ea typeface="新宋体" panose="02010609030101010101" charset="-122"/>
                <a:sym typeface="黑体" panose="02010609060101010101" charset="-122"/>
              </a:rPr>
              <a:t>教育培训 </a:t>
            </a:r>
            <a:r>
              <a:rPr lang="en-US" altLang="zh-CN" sz="1600" b="1" dirty="0">
                <a:latin typeface="新宋体" panose="02010609030101010101" charset="-122"/>
                <a:ea typeface="新宋体" panose="02010609030101010101" charset="-122"/>
                <a:sym typeface="黑体" panose="02010609060101010101" charset="-122"/>
              </a:rPr>
              <a:t>www.520it.com</a:t>
            </a:r>
            <a:endParaRPr lang="zh-CN" altLang="en-US" sz="1600" b="1" dirty="0">
              <a:latin typeface="新宋体" panose="02010609030101010101" charset="-122"/>
              <a:ea typeface="新宋体" panose="02010609030101010101" charset="-122"/>
              <a:sym typeface="黑体" panose="02010609060101010101" charset="-122"/>
            </a:endParaRPr>
          </a:p>
        </p:txBody>
      </p:sp>
      <p:pic>
        <p:nvPicPr>
          <p:cNvPr id="1030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4638" y="5821363"/>
            <a:ext cx="1216025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>
    <p:fade/>
  </p:transition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chemeClr val="accent1"/>
          </a:solidFill>
          <a:latin typeface="Eurostile"/>
          <a:ea typeface="微软雅黑" panose="020B0503020204020204" charset="-122"/>
          <a:cs typeface="Eurostile"/>
        </a:defRPr>
      </a:lvl1pPr>
    </p:titleStyle>
    <p:bodyStyle>
      <a:lvl1pPr marL="228600" indent="-228600" algn="l" defTabSz="914400" rtl="0" eaLnBrk="1" latinLnBrk="0" hangingPunct="1">
        <a:spcBef>
          <a:spcPts val="800"/>
        </a:spcBef>
        <a:buClr>
          <a:schemeClr val="accent1"/>
        </a:buClr>
        <a:buSzPct val="75000"/>
        <a:buFont typeface="Wingdings" panose="05000000000000000000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Eurostile"/>
          <a:ea typeface="华文细黑"/>
          <a:cs typeface="Eurostile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anose="05000000000000000000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Eurostile"/>
          <a:ea typeface="华文细黑"/>
          <a:cs typeface="Eurostile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anose="05000000000000000000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Eurostile"/>
          <a:ea typeface="华文细黑"/>
          <a:cs typeface="Eurostile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anose="05000000000000000000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Eurostile"/>
          <a:ea typeface="华文细黑"/>
          <a:cs typeface="Eurostile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anose="05000000000000000000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Eurostile"/>
          <a:ea typeface="华文细黑"/>
          <a:cs typeface="Eurostile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anose="05000000000000000000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Eurostile"/>
          <a:ea typeface="微软雅黑" panose="020B0503020204020204" charset="-122"/>
          <a:cs typeface="Eurostile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anose="05000000000000000000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Eurostile"/>
          <a:ea typeface="微软雅黑" panose="020B0503020204020204" charset="-122"/>
          <a:cs typeface="Eurostile"/>
        </a:defRPr>
      </a:lvl7pPr>
      <a:lvl8pPr marL="1830705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anose="05000000000000000000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Eurostile"/>
          <a:ea typeface="微软雅黑" panose="020B0503020204020204" charset="-122"/>
          <a:cs typeface="Eurostile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anose="05000000000000000000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Eurostile"/>
          <a:ea typeface="微软雅黑" panose="020B0503020204020204" charset="-122"/>
          <a:cs typeface="Eurostile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hyperlink" Target="https://github.com/CoderMJLee" TargetMode="Externa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hyperlink" Target="http://weibo.com/exception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hyperlink" Target="http://www.520it.com/portal/article/index/id/214" TargetMode="External"/><Relationship Id="rId1" Type="http://schemas.openxmlformats.org/officeDocument/2006/relationships/hyperlink" Target="http://www.520it.com/portal/article/index/id/212" TargetMode="Externa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hyperlink" Target="http://www.520it.com/video" TargetMode="External"/><Relationship Id="rId8" Type="http://schemas.openxmlformats.org/officeDocument/2006/relationships/hyperlink" Target="http://bbs.520it.com" TargetMode="External"/><Relationship Id="rId7" Type="http://schemas.openxmlformats.org/officeDocument/2006/relationships/hyperlink" Target="http://www.520it.com" TargetMode="External"/><Relationship Id="rId6" Type="http://schemas.openxmlformats.org/officeDocument/2006/relationships/hyperlink" Target="http://www.520it.com/zt/bj-html5/index.html" TargetMode="External"/><Relationship Id="rId5" Type="http://schemas.openxmlformats.org/officeDocument/2006/relationships/hyperlink" Target="http://www.520it.com/special/c" TargetMode="External"/><Relationship Id="rId4" Type="http://schemas.openxmlformats.org/officeDocument/2006/relationships/hyperlink" Target="http://www.520it.com/special/android" TargetMode="External"/><Relationship Id="rId3" Type="http://schemas.openxmlformats.org/officeDocument/2006/relationships/hyperlink" Target="http://www.520it.com/special/ui" TargetMode="External"/><Relationship Id="rId2" Type="http://schemas.openxmlformats.org/officeDocument/2006/relationships/hyperlink" Target="http://www.520it.com/special/java" TargetMode="External"/><Relationship Id="rId14" Type="http://schemas.openxmlformats.org/officeDocument/2006/relationships/notesSlide" Target="../notesSlides/notesSlide9.x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hyperlink" Target="http://weibo.com/ITxiaomage" TargetMode="External"/><Relationship Id="rId1" Type="http://schemas.openxmlformats.org/officeDocument/2006/relationships/hyperlink" Target="http://www.520it.com/zt/bj-ios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zh-CN" sz="4000" dirty="0" err="1" smtClean="0"/>
              <a:t>浅谈辅助</a:t>
            </a:r>
            <a:endParaRPr kumimoji="1" lang="zh-CN" sz="4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zh-CN" altLang="en-US" sz="2800" dirty="0" smtClean="0">
                <a:solidFill>
                  <a:schemeClr val="tx1"/>
                </a:solidFill>
              </a:rPr>
              <a:t>小码哥 </a:t>
            </a:r>
            <a:r>
              <a:rPr kumimoji="1" lang="en-US" altLang="zh-CN" sz="2800" dirty="0" smtClean="0">
                <a:solidFill>
                  <a:schemeClr val="tx1"/>
                </a:solidFill>
              </a:rPr>
              <a:t>- MJ</a:t>
            </a:r>
            <a:endParaRPr kumimoji="1" lang="en-US" altLang="zh-CN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dirty="0">
                <a:sym typeface="+mn-ea"/>
              </a:rPr>
              <a:t>MJ</a:t>
            </a:r>
            <a:endParaRPr kumimoji="1" lang="en-US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/>
              <a:t>github</a:t>
            </a:r>
            <a:r>
              <a:rPr kumimoji="1" lang="zh-CN" altLang="en-US" dirty="0"/>
              <a:t> </a:t>
            </a:r>
            <a:r>
              <a:rPr kumimoji="1" lang="en-US" altLang="zh-CN" dirty="0"/>
              <a:t>: </a:t>
            </a:r>
            <a:r>
              <a:rPr kumimoji="1" lang="en-US" altLang="zh-CN" dirty="0">
                <a:hlinkClick r:id="rId1" action="ppaction://hlinkfile"/>
              </a:rPr>
              <a:t>https://github.com/CoderMJLee</a:t>
            </a:r>
            <a:endParaRPr kumimoji="1" lang="en-US" altLang="zh-CN" dirty="0"/>
          </a:p>
          <a:p>
            <a:endParaRPr kumimoji="1"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05" y="1957070"/>
            <a:ext cx="8710930" cy="46824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dirty="0">
                <a:sym typeface="+mn-ea"/>
              </a:rPr>
              <a:t>MJ</a:t>
            </a:r>
            <a:endParaRPr kumimoji="1" lang="en-US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/>
              <a:t>微博 </a:t>
            </a:r>
            <a:r>
              <a:rPr kumimoji="1" lang="en-US" altLang="zh-CN" dirty="0"/>
              <a:t>: @M</a:t>
            </a:r>
            <a:r>
              <a:rPr kumimoji="1" lang="zh-CN" altLang="en-US" dirty="0"/>
              <a:t>了个</a:t>
            </a:r>
            <a:r>
              <a:rPr kumimoji="1" lang="en-US" altLang="zh-CN" dirty="0"/>
              <a:t>J</a:t>
            </a:r>
            <a:r>
              <a:rPr kumimoji="1" lang="zh-CN" altLang="en-US" dirty="0"/>
              <a:t>，</a:t>
            </a:r>
            <a:r>
              <a:rPr kumimoji="1" lang="en-US" altLang="zh-CN" dirty="0">
                <a:hlinkClick r:id="rId1"/>
              </a:rPr>
              <a:t>http://weibo.com/exceptions</a:t>
            </a:r>
            <a:endParaRPr kumimoji="1" lang="en-US" altLang="zh-CN" dirty="0"/>
          </a:p>
          <a:p>
            <a:endParaRPr kumimoji="1" lang="en-US" altLang="zh-CN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935" y="2550160"/>
            <a:ext cx="2745105" cy="328739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27455" y="2086610"/>
            <a:ext cx="2094865" cy="4279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hlinkClick r:id="rId1"/>
              </a:rPr>
              <a:t>个人微博</a:t>
            </a:r>
            <a:r>
              <a:rPr lang="en-US" altLang="zh-CN">
                <a:hlinkClick r:id="rId1"/>
              </a:rPr>
              <a:t>@M</a:t>
            </a:r>
            <a:r>
              <a:rPr lang="zh-CN" altLang="en-US">
                <a:hlinkClick r:id="rId1"/>
              </a:rPr>
              <a:t>了个</a:t>
            </a:r>
            <a:r>
              <a:rPr lang="en-US" altLang="zh-CN">
                <a:hlinkClick r:id="rId1"/>
              </a:rPr>
              <a:t>J</a:t>
            </a:r>
            <a:endParaRPr lang="en-US" altLang="zh-CN">
              <a:hlinkClick r:id="rId1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dirty="0"/>
              <a:t>课程概述</a:t>
            </a:r>
            <a:endParaRPr kumimoji="1"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/>
              <a:t>课程声明</a:t>
            </a:r>
            <a:endParaRPr kumimoji="1" lang="zh-CN" altLang="en-US" dirty="0"/>
          </a:p>
          <a:p>
            <a:endParaRPr kumimoji="1" lang="zh-CN" altLang="en-US" dirty="0"/>
          </a:p>
          <a:p>
            <a:r>
              <a:rPr kumimoji="1" lang="zh-CN" altLang="en-US" dirty="0"/>
              <a:t>植物大战僵尸辅助演示</a:t>
            </a:r>
            <a:endParaRPr kumimoji="1" lang="zh-CN" altLang="en-US" dirty="0"/>
          </a:p>
          <a:p>
            <a:endParaRPr kumimoji="1" lang="zh-CN" altLang="en-US" dirty="0"/>
          </a:p>
          <a:p>
            <a:r>
              <a:rPr kumimoji="1" lang="zh-CN" altLang="en-US" dirty="0"/>
              <a:t>辅助的本质</a:t>
            </a:r>
            <a:endParaRPr kumimoji="1" lang="zh-CN" altLang="en-US" dirty="0"/>
          </a:p>
          <a:p>
            <a:endParaRPr kumimoji="1" lang="zh-CN" altLang="en-US" dirty="0"/>
          </a:p>
          <a:p>
            <a:r>
              <a:rPr kumimoji="1" lang="zh-CN" altLang="en-US" dirty="0"/>
              <a:t>编写辅助需要哪些知识储备</a:t>
            </a:r>
            <a:endParaRPr kumimoji="1" lang="zh-CN" altLang="en-US" dirty="0"/>
          </a:p>
          <a:p>
            <a:endParaRPr kumimoji="1" lang="zh-CN" altLang="en-US" dirty="0"/>
          </a:p>
          <a:p>
            <a:r>
              <a:rPr kumimoji="1" lang="zh-CN" altLang="en-US" dirty="0"/>
              <a:t>学习辅助的好处</a:t>
            </a:r>
            <a:endParaRPr kumimoji="1"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dirty="0"/>
              <a:t>课程声明</a:t>
            </a:r>
            <a:endParaRPr kumimoji="1"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/>
              <a:t>编写辅助并不是为了恶意破坏游戏平衡</a:t>
            </a:r>
            <a:endParaRPr kumimoji="1" lang="zh-CN" altLang="en-US" dirty="0"/>
          </a:p>
          <a:p>
            <a:endParaRPr kumimoji="1" lang="zh-CN" altLang="en-US" dirty="0"/>
          </a:p>
          <a:p>
            <a:r>
              <a:rPr kumimoji="1" lang="zh-CN" altLang="en-US" dirty="0">
                <a:sym typeface="+mn-ea"/>
              </a:rPr>
              <a:t>编写</a:t>
            </a:r>
            <a:r>
              <a:rPr kumimoji="1" lang="zh-CN" altLang="en-US" dirty="0"/>
              <a:t>辅助并不是为了商业利益而去做一些</a:t>
            </a:r>
            <a:r>
              <a:rPr kumimoji="1" lang="en-US" altLang="zh-CN" dirty="0"/>
              <a:t>”</a:t>
            </a:r>
            <a:r>
              <a:rPr kumimoji="1" lang="zh-CN" altLang="en-US" dirty="0"/>
              <a:t>坏事</a:t>
            </a:r>
            <a:r>
              <a:rPr kumimoji="1" lang="en-US" altLang="zh-CN" dirty="0"/>
              <a:t>”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zh-CN" altLang="en-US" dirty="0">
                <a:sym typeface="+mn-ea"/>
              </a:rPr>
              <a:t>编写</a:t>
            </a:r>
            <a:r>
              <a:rPr kumimoji="1" lang="zh-CN" altLang="en-US" dirty="0"/>
              <a:t>辅助仅仅是为了编程技术的学习和交流</a:t>
            </a:r>
            <a:endParaRPr kumimoji="1"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植物大战僵尸辅助演示</a:t>
            </a:r>
            <a:endParaRPr kumimoji="1" lang="zh-CN" dirty="0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07365" y="1524000"/>
            <a:ext cx="8128635" cy="412877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dirty="0"/>
              <a:t>辅助的本质</a:t>
            </a:r>
            <a:endParaRPr kumimoji="1"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/>
              <a:t>常见的辅助功能有</a:t>
            </a:r>
            <a:r>
              <a:rPr kumimoji="1" lang="en-US" altLang="zh-CN" dirty="0"/>
              <a:t>2</a:t>
            </a:r>
            <a:r>
              <a:rPr kumimoji="1" lang="zh-CN" altLang="en-US" dirty="0"/>
              <a:t>种做法</a:t>
            </a:r>
            <a:endParaRPr kumimoji="1" lang="zh-CN" altLang="en-US" dirty="0"/>
          </a:p>
          <a:p>
            <a:pPr>
              <a:buFont typeface="Wingdings" panose="05000000000000000000" charset="0"/>
              <a:buChar char="Ø"/>
            </a:pPr>
            <a:r>
              <a:rPr kumimoji="1" lang="zh-CN" altLang="en-US" dirty="0"/>
              <a:t>修改内存中的</a:t>
            </a:r>
            <a:r>
              <a:rPr kumimoji="1" lang="zh-CN" altLang="en-US" dirty="0">
                <a:solidFill>
                  <a:srgbClr val="0000FF"/>
                </a:solidFill>
              </a:rPr>
              <a:t>数据</a:t>
            </a:r>
            <a:endParaRPr kumimoji="1" lang="zh-CN" altLang="en-US" dirty="0">
              <a:solidFill>
                <a:srgbClr val="0000FF"/>
              </a:solidFill>
            </a:endParaRPr>
          </a:p>
          <a:p>
            <a:pPr>
              <a:buFont typeface="Wingdings" panose="05000000000000000000" charset="0"/>
              <a:buChar char="Ø"/>
            </a:pPr>
            <a:endParaRPr kumimoji="1" lang="zh-CN" altLang="en-US" dirty="0"/>
          </a:p>
          <a:p>
            <a:pPr>
              <a:buFont typeface="Wingdings" panose="05000000000000000000" charset="0"/>
              <a:buChar char="Ø"/>
            </a:pPr>
            <a:endParaRPr kumimoji="1" lang="zh-CN" altLang="en-US" dirty="0"/>
          </a:p>
          <a:p>
            <a:pPr>
              <a:buFont typeface="Wingdings" panose="05000000000000000000" charset="0"/>
              <a:buChar char="Ø"/>
            </a:pPr>
            <a:r>
              <a:rPr kumimoji="1" lang="zh-CN" altLang="en-US" dirty="0"/>
              <a:t>修改内存中的</a:t>
            </a:r>
            <a:r>
              <a:rPr kumimoji="1" lang="zh-CN" altLang="en-US" dirty="0">
                <a:solidFill>
                  <a:srgbClr val="0000FF"/>
                </a:solidFill>
              </a:rPr>
              <a:t>代码</a:t>
            </a:r>
            <a:endParaRPr kumimoji="1" lang="zh-CN" altLang="en-US" dirty="0">
              <a:solidFill>
                <a:srgbClr val="0000FF"/>
              </a:solidFill>
            </a:endParaRPr>
          </a:p>
          <a:p>
            <a:pPr>
              <a:buFont typeface="Wingdings" panose="05000000000000000000" charset="0"/>
              <a:buChar char="Ø"/>
            </a:pPr>
            <a:endParaRPr kumimoji="1" lang="zh-CN" altLang="en-US" dirty="0"/>
          </a:p>
          <a:p>
            <a:pPr>
              <a:buFont typeface="Wingdings" panose="05000000000000000000" charset="0"/>
              <a:buChar char="Ø"/>
            </a:pPr>
            <a:endParaRPr kumimoji="1" lang="zh-CN" altLang="en-US" dirty="0"/>
          </a:p>
          <a:p>
            <a:pPr>
              <a:buFont typeface="Wingdings" panose="05000000000000000000" charset="0"/>
              <a:buChar char="Ø"/>
            </a:pPr>
            <a:endParaRPr kumimoji="1" lang="zh-CN" altLang="en-US" dirty="0"/>
          </a:p>
          <a:p>
            <a:pPr>
              <a:buFont typeface="Wingdings" panose="05000000000000000000" charset="0"/>
              <a:buChar char="Ø"/>
            </a:pPr>
            <a:endParaRPr kumimoji="1" lang="zh-CN" altLang="en-US" dirty="0"/>
          </a:p>
          <a:p>
            <a:pPr>
              <a:buFont typeface="Wingdings" panose="05000000000000000000" charset="0"/>
              <a:buChar char="Ø"/>
            </a:pPr>
            <a:r>
              <a:rPr kumimoji="1" lang="zh-CN" altLang="en-US" dirty="0"/>
              <a:t>其实</a:t>
            </a:r>
            <a:r>
              <a:rPr kumimoji="1" lang="zh-CN" altLang="en-US" dirty="0">
                <a:solidFill>
                  <a:srgbClr val="0000FF"/>
                </a:solidFill>
              </a:rPr>
              <a:t>数据</a:t>
            </a:r>
            <a:r>
              <a:rPr kumimoji="1" lang="zh-CN" altLang="en-US" dirty="0"/>
              <a:t>和</a:t>
            </a:r>
            <a:r>
              <a:rPr kumimoji="1" lang="zh-CN" altLang="en-US" dirty="0">
                <a:solidFill>
                  <a:srgbClr val="0000FF"/>
                </a:solidFill>
              </a:rPr>
              <a:t>代码</a:t>
            </a:r>
            <a:r>
              <a:rPr kumimoji="1" lang="zh-CN" altLang="en-US" dirty="0"/>
              <a:t>并没有本质区别</a:t>
            </a:r>
            <a:r>
              <a:rPr kumimoji="1" lang="en-US" altLang="zh-CN" dirty="0"/>
              <a:t>, </a:t>
            </a:r>
            <a:r>
              <a:rPr kumimoji="1" lang="zh-CN" altLang="en-US" dirty="0"/>
              <a:t>在内存中都是</a:t>
            </a:r>
            <a:r>
              <a:rPr kumimoji="1" lang="en-US" altLang="zh-CN" dirty="0"/>
              <a:t>0</a:t>
            </a:r>
            <a:r>
              <a:rPr kumimoji="1" lang="zh-CN" altLang="en-US" dirty="0"/>
              <a:t>和</a:t>
            </a:r>
            <a:r>
              <a:rPr kumimoji="1" lang="en-US" altLang="zh-CN" dirty="0"/>
              <a:t>1</a:t>
            </a:r>
            <a:endParaRPr kumimoji="1"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6005" y="2265680"/>
            <a:ext cx="571500" cy="6477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8150" y="2265680"/>
            <a:ext cx="502920" cy="67056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9180" y="3373755"/>
            <a:ext cx="4267835" cy="136398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" y="3590925"/>
            <a:ext cx="4252595" cy="929640"/>
          </a:xfrm>
          <a:prstGeom prst="rect">
            <a:avLst/>
          </a:prstGeom>
        </p:spPr>
      </p:pic>
      <p:cxnSp>
        <p:nvCxnSpPr>
          <p:cNvPr id="12" name="直接箭头连接符 11"/>
          <p:cNvCxnSpPr>
            <a:stCxn id="4" idx="3"/>
            <a:endCxn id="5" idx="1"/>
          </p:cNvCxnSpPr>
          <p:nvPr/>
        </p:nvCxnSpPr>
        <p:spPr>
          <a:xfrm>
            <a:off x="1627505" y="2589530"/>
            <a:ext cx="3890645" cy="1143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11" idx="3"/>
            <a:endCxn id="10" idx="1"/>
          </p:cNvCxnSpPr>
          <p:nvPr/>
        </p:nvCxnSpPr>
        <p:spPr>
          <a:xfrm>
            <a:off x="4253865" y="4047490"/>
            <a:ext cx="615315" cy="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042920" y="2232660"/>
            <a:ext cx="589280" cy="3352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600">
                <a:solidFill>
                  <a:srgbClr val="FF0000"/>
                </a:solidFill>
              </a:rPr>
              <a:t>辅助</a:t>
            </a:r>
            <a:endParaRPr lang="zh-CN" altLang="en-US" sz="160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258310" y="3691890"/>
            <a:ext cx="589280" cy="3352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600">
                <a:solidFill>
                  <a:srgbClr val="FF0000"/>
                </a:solidFill>
              </a:rPr>
              <a:t>辅助</a:t>
            </a:r>
            <a:endParaRPr lang="zh-CN" altLang="en-US" sz="1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编写辅助需要哪些知识储备</a:t>
            </a:r>
            <a:endParaRPr kumimoji="1"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这里只拿</a:t>
            </a:r>
            <a:r>
              <a:rPr kumimoji="1" lang="en-US" altLang="zh-CN" dirty="0">
                <a:sym typeface="+mn-ea"/>
              </a:rPr>
              <a:t>Windows</a:t>
            </a:r>
            <a:r>
              <a:rPr kumimoji="1" lang="zh-CN" altLang="en-US" dirty="0">
                <a:sym typeface="+mn-ea"/>
              </a:rPr>
              <a:t>平台举例</a:t>
            </a:r>
            <a:endParaRPr kumimoji="1" lang="zh-CN" altLang="en-US" dirty="0"/>
          </a:p>
          <a:p>
            <a:pPr>
              <a:buFont typeface="Wingdings" panose="05000000000000000000" charset="0"/>
              <a:buChar char="Ø"/>
            </a:pPr>
            <a:r>
              <a:rPr kumimoji="1" lang="zh-CN" altLang="en-US" dirty="0">
                <a:sym typeface="+mn-ea"/>
              </a:rPr>
              <a:t>提醒</a:t>
            </a:r>
            <a:r>
              <a:rPr kumimoji="1" lang="en-US" altLang="zh-CN" dirty="0">
                <a:sym typeface="+mn-ea"/>
              </a:rPr>
              <a:t>:</a:t>
            </a:r>
            <a:r>
              <a:rPr kumimoji="1" lang="zh-CN" altLang="en-US" dirty="0">
                <a:solidFill>
                  <a:srgbClr val="0000FF"/>
                </a:solidFill>
                <a:sym typeface="+mn-ea"/>
              </a:rPr>
              <a:t>只要精通一个平台</a:t>
            </a:r>
            <a:r>
              <a:rPr kumimoji="1" lang="en-US" altLang="zh-CN" dirty="0">
                <a:solidFill>
                  <a:srgbClr val="0000FF"/>
                </a:solidFill>
                <a:sym typeface="+mn-ea"/>
              </a:rPr>
              <a:t>, </a:t>
            </a:r>
            <a:r>
              <a:rPr kumimoji="1" lang="zh-CN" altLang="en-US" dirty="0">
                <a:solidFill>
                  <a:srgbClr val="0000FF"/>
                </a:solidFill>
                <a:sym typeface="+mn-ea"/>
              </a:rPr>
              <a:t>转移到其他平台是很容易的</a:t>
            </a:r>
            <a:endParaRPr kumimoji="1" lang="zh-CN" altLang="en-US" dirty="0">
              <a:solidFill>
                <a:srgbClr val="0000FF"/>
              </a:solidFill>
              <a:sym typeface="+mn-ea"/>
            </a:endParaRPr>
          </a:p>
          <a:p>
            <a:endParaRPr kumimoji="1" lang="zh-CN" altLang="en-US" dirty="0"/>
          </a:p>
          <a:p>
            <a:r>
              <a:rPr kumimoji="1" lang="zh-CN" altLang="en-US" dirty="0"/>
              <a:t>知识储备</a:t>
            </a:r>
            <a:endParaRPr kumimoji="1" lang="zh-CN" altLang="en-US" dirty="0"/>
          </a:p>
          <a:p>
            <a:pPr>
              <a:buFont typeface="Wingdings" panose="05000000000000000000" charset="0"/>
              <a:buChar char="Ø"/>
            </a:pPr>
            <a:r>
              <a:rPr kumimoji="1" lang="en-US" altLang="zh-CN" dirty="0"/>
              <a:t>PE</a:t>
            </a:r>
            <a:r>
              <a:rPr kumimoji="1" lang="zh-CN" altLang="en-US" dirty="0"/>
              <a:t>文件</a:t>
            </a:r>
            <a:endParaRPr kumimoji="1" lang="zh-CN" altLang="en-US" dirty="0"/>
          </a:p>
          <a:p>
            <a:pPr>
              <a:buFont typeface="Wingdings" panose="05000000000000000000" charset="0"/>
              <a:buChar char="Ø"/>
            </a:pPr>
            <a:r>
              <a:rPr kumimoji="1" lang="zh-CN" altLang="en-US" dirty="0"/>
              <a:t>汇编语言</a:t>
            </a:r>
            <a:endParaRPr kumimoji="1" lang="zh-CN" altLang="en-US" dirty="0"/>
          </a:p>
          <a:p>
            <a:pPr>
              <a:buFont typeface="Wingdings" panose="05000000000000000000" charset="0"/>
              <a:buChar char="Ø"/>
            </a:pPr>
            <a:r>
              <a:rPr kumimoji="1" lang="zh-CN" altLang="en-US" dirty="0"/>
              <a:t>机器码</a:t>
            </a:r>
            <a:endParaRPr kumimoji="1" lang="zh-CN" altLang="en-US" dirty="0"/>
          </a:p>
          <a:p>
            <a:pPr>
              <a:buFont typeface="Wingdings" panose="05000000000000000000" charset="0"/>
              <a:buChar char="Ø"/>
            </a:pPr>
            <a:r>
              <a:rPr kumimoji="1" lang="en-US" altLang="zh-CN" dirty="0"/>
              <a:t>OllyDbg</a:t>
            </a:r>
            <a:endParaRPr kumimoji="1" lang="en-US" altLang="zh-CN" dirty="0"/>
          </a:p>
          <a:p>
            <a:pPr>
              <a:buFont typeface="Wingdings" panose="05000000000000000000" charset="0"/>
              <a:buChar char="Ø"/>
            </a:pPr>
            <a:r>
              <a:rPr kumimoji="1" lang="en-US" altLang="zh-CN" dirty="0"/>
              <a:t>Cheat Engine</a:t>
            </a:r>
            <a:endParaRPr kumimoji="1" lang="en-US" altLang="zh-CN" dirty="0"/>
          </a:p>
          <a:p>
            <a:pPr>
              <a:buFont typeface="Wingdings" panose="05000000000000000000" charset="0"/>
              <a:buChar char="Ø"/>
            </a:pPr>
            <a:r>
              <a:rPr kumimoji="1" lang="en-US" altLang="zh-CN" dirty="0"/>
              <a:t>C++\Delphi\</a:t>
            </a:r>
            <a:r>
              <a:rPr kumimoji="1" lang="zh-CN" altLang="en-US" dirty="0"/>
              <a:t>易语言</a:t>
            </a:r>
            <a:endParaRPr kumimoji="1"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学习辅助的好处</a:t>
            </a:r>
            <a:endParaRPr kumimoji="1"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sym typeface="+mn-ea"/>
              </a:rPr>
              <a:t>更深入了解程序的底层</a:t>
            </a:r>
            <a:endParaRPr lang="zh-CN" altLang="en-US">
              <a:sym typeface="+mn-ea"/>
            </a:endParaRPr>
          </a:p>
          <a:p>
            <a:pPr>
              <a:buFont typeface="Wingdings" panose="05000000000000000000" charset="0"/>
              <a:buChar char="Ø"/>
            </a:pPr>
            <a:r>
              <a:rPr lang="zh-CN" altLang="en-US">
                <a:sym typeface="+mn-ea"/>
              </a:rPr>
              <a:t>程序运行的本质原理</a:t>
            </a:r>
            <a:endParaRPr lang="zh-CN" altLang="en-US">
              <a:sym typeface="+mn-ea"/>
            </a:endParaRPr>
          </a:p>
          <a:p>
            <a:pPr>
              <a:buFont typeface="Wingdings" panose="05000000000000000000" charset="0"/>
              <a:buChar char="Ø"/>
            </a:pPr>
            <a:r>
              <a:rPr kumimoji="1" lang="zh-CN" altLang="en-US" dirty="0"/>
              <a:t>程序在内存中的结构分布</a:t>
            </a:r>
            <a:endParaRPr kumimoji="1" lang="zh-CN" altLang="en-US" dirty="0"/>
          </a:p>
          <a:p>
            <a:endParaRPr kumimoji="1" lang="zh-CN" altLang="en-US" dirty="0"/>
          </a:p>
          <a:p>
            <a:r>
              <a:rPr kumimoji="1" lang="zh-CN" altLang="en-US" dirty="0"/>
              <a:t>做一个功底</a:t>
            </a:r>
            <a:r>
              <a:rPr kumimoji="1" lang="zh-CN" altLang="en-US" dirty="0">
                <a:sym typeface="+mn-ea"/>
              </a:rPr>
              <a:t>扎实</a:t>
            </a:r>
            <a:r>
              <a:rPr kumimoji="1" lang="zh-CN" altLang="en-US" dirty="0"/>
              <a:t>的通用程序员</a:t>
            </a:r>
            <a:endParaRPr kumimoji="1" lang="zh-CN" altLang="en-US" dirty="0"/>
          </a:p>
          <a:p>
            <a:endParaRPr kumimoji="1" lang="zh-CN" altLang="en-US" dirty="0"/>
          </a:p>
          <a:p>
            <a:r>
              <a:rPr kumimoji="1" lang="zh-CN" altLang="en-US" dirty="0"/>
              <a:t>增强编程兴趣和成就感</a:t>
            </a:r>
            <a:endParaRPr kumimoji="1"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常见疑惑</a:t>
            </a:r>
            <a:endParaRPr kumimoji="1"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1800">
                <a:sym typeface="+mn-ea"/>
              </a:rPr>
              <a:t>选择</a:t>
            </a:r>
            <a:r>
              <a:rPr lang="en-US" altLang="zh-CN" sz="1800">
                <a:sym typeface="+mn-ea"/>
              </a:rPr>
              <a:t>IT</a:t>
            </a:r>
            <a:r>
              <a:rPr lang="zh-CN" altLang="en-US" sz="1800">
                <a:sym typeface="+mn-ea"/>
              </a:rPr>
              <a:t>行业的好处</a:t>
            </a:r>
            <a:r>
              <a:rPr lang="en-US" altLang="zh-CN" sz="1800">
                <a:sym typeface="+mn-ea"/>
              </a:rPr>
              <a:t>?</a:t>
            </a:r>
            <a:endParaRPr lang="en-US" altLang="zh-CN" sz="1800">
              <a:sym typeface="+mn-ea"/>
            </a:endParaRPr>
          </a:p>
          <a:p>
            <a:endParaRPr lang="en-US" altLang="zh-CN" sz="1800">
              <a:sym typeface="+mn-ea"/>
            </a:endParaRPr>
          </a:p>
          <a:p>
            <a:r>
              <a:rPr lang="zh-CN" altLang="en-US" sz="1800">
                <a:sym typeface="+mn-ea"/>
              </a:rPr>
              <a:t>学</a:t>
            </a:r>
            <a:r>
              <a:rPr lang="en-US" altLang="zh-CN" sz="1800">
                <a:sym typeface="+mn-ea"/>
              </a:rPr>
              <a:t>IT</a:t>
            </a:r>
            <a:r>
              <a:rPr lang="zh-CN" altLang="en-US" sz="1800">
                <a:sym typeface="+mn-ea"/>
              </a:rPr>
              <a:t>一定要计算机专业么</a:t>
            </a:r>
            <a:r>
              <a:rPr lang="en-US" altLang="zh-CN" sz="1800">
                <a:sym typeface="+mn-ea"/>
              </a:rPr>
              <a:t>?</a:t>
            </a:r>
            <a:endParaRPr lang="en-US" altLang="zh-CN" sz="1800">
              <a:sym typeface="+mn-ea"/>
            </a:endParaRPr>
          </a:p>
          <a:p>
            <a:endParaRPr lang="en-US" altLang="zh-CN" sz="1800">
              <a:sym typeface="+mn-ea"/>
            </a:endParaRPr>
          </a:p>
          <a:p>
            <a:r>
              <a:rPr lang="zh-CN" altLang="en-US" sz="1800">
                <a:sym typeface="+mn-ea"/>
              </a:rPr>
              <a:t>学</a:t>
            </a:r>
            <a:r>
              <a:rPr lang="en-US" altLang="zh-CN" sz="1800">
                <a:sym typeface="+mn-ea"/>
              </a:rPr>
              <a:t>IT</a:t>
            </a:r>
            <a:r>
              <a:rPr lang="zh-CN" altLang="en-US" sz="1800">
                <a:sym typeface="+mn-ea"/>
              </a:rPr>
              <a:t>一定要英文很好么</a:t>
            </a:r>
            <a:r>
              <a:rPr lang="en-US" altLang="zh-CN" sz="1800">
                <a:sym typeface="+mn-ea"/>
              </a:rPr>
              <a:t>?</a:t>
            </a:r>
            <a:endParaRPr lang="en-US" altLang="zh-CN" sz="1800">
              <a:sym typeface="+mn-ea"/>
            </a:endParaRPr>
          </a:p>
          <a:p>
            <a:endParaRPr lang="zh-CN" altLang="en-US" sz="1800">
              <a:sym typeface="+mn-ea"/>
            </a:endParaRPr>
          </a:p>
          <a:p>
            <a:r>
              <a:rPr lang="zh-CN" altLang="en-US" sz="1800">
                <a:sym typeface="+mn-ea"/>
              </a:rPr>
              <a:t>小码哥是家怎样的机构</a:t>
            </a:r>
            <a:r>
              <a:rPr lang="en-US" altLang="zh-CN" sz="1800">
                <a:sym typeface="+mn-ea"/>
              </a:rPr>
              <a:t>?</a:t>
            </a:r>
            <a:endParaRPr lang="en-US" altLang="zh-CN" sz="1800">
              <a:sym typeface="+mn-ea"/>
            </a:endParaRPr>
          </a:p>
          <a:p>
            <a:pPr>
              <a:buFont typeface="Wingdings" panose="05000000000000000000" charset="0"/>
              <a:buChar char="Ø"/>
            </a:pPr>
            <a:r>
              <a:rPr kumimoji="1" lang="en-US" altLang="zh-CN" sz="1800" dirty="0">
                <a:sym typeface="+mn-ea"/>
                <a:hlinkClick r:id="rId1"/>
              </a:rPr>
              <a:t>http://www.520it.com/portal/article/index/id/212</a:t>
            </a:r>
            <a:endParaRPr kumimoji="1" lang="en-US" altLang="zh-CN" sz="1800" dirty="0">
              <a:sym typeface="+mn-ea"/>
            </a:endParaRPr>
          </a:p>
          <a:p>
            <a:pPr marL="0" indent="0">
              <a:buFont typeface="Wingdings" panose="05000000000000000000" charset="0"/>
              <a:buNone/>
            </a:pPr>
            <a:endParaRPr kumimoji="1" lang="en-US" altLang="zh-CN" sz="1800" dirty="0">
              <a:sym typeface="+mn-ea"/>
            </a:endParaRPr>
          </a:p>
          <a:p>
            <a:pPr>
              <a:buFont typeface="Wingdings" panose="05000000000000000000" charset="0"/>
              <a:buChar char="l"/>
            </a:pPr>
            <a:r>
              <a:rPr kumimoji="1" lang="en-US" altLang="zh-CN" sz="1800" dirty="0">
                <a:sym typeface="+mn-ea"/>
              </a:rPr>
              <a:t>我适合学编程吗？</a:t>
            </a:r>
            <a:endParaRPr kumimoji="1" lang="en-US" altLang="zh-CN" sz="1800" dirty="0">
              <a:sym typeface="+mn-ea"/>
            </a:endParaRPr>
          </a:p>
          <a:p>
            <a:pPr>
              <a:buFont typeface="Wingdings" panose="05000000000000000000" charset="0"/>
              <a:buChar char="Ø"/>
            </a:pPr>
            <a:r>
              <a:rPr kumimoji="1" lang="en-US" altLang="zh-CN" sz="1800" dirty="0">
                <a:sym typeface="+mn-ea"/>
                <a:hlinkClick r:id="rId2"/>
              </a:rPr>
              <a:t>http://www.520it.com/portal/article/index/id/214</a:t>
            </a:r>
            <a:endParaRPr kumimoji="1" lang="en-US" altLang="zh-CN" sz="1800" dirty="0">
              <a:sym typeface="+mn-ea"/>
              <a:hlinkClick r:id="rId2"/>
            </a:endParaRPr>
          </a:p>
          <a:p>
            <a:pPr>
              <a:buFont typeface="Wingdings" panose="05000000000000000000" charset="0"/>
              <a:buChar char="Ø"/>
            </a:pPr>
            <a:endParaRPr kumimoji="1" lang="en-US" altLang="zh-CN" sz="1800" dirty="0">
              <a:sym typeface="+mn-ea"/>
            </a:endParaRPr>
          </a:p>
          <a:p>
            <a:pPr>
              <a:buFont typeface="Wingdings" panose="05000000000000000000" charset="0"/>
              <a:buChar char="l"/>
            </a:pPr>
            <a:endParaRPr kumimoji="1" lang="en-US" altLang="zh-CN" sz="1800" dirty="0"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小码哥教育 </a:t>
            </a:r>
            <a:r>
              <a:rPr kumimoji="1" lang="en-US" altLang="zh-CN" dirty="0">
                <a:sym typeface="+mn-ea"/>
              </a:rPr>
              <a:t>- Seemygo</a:t>
            </a:r>
            <a:endParaRPr kumimoji="1" lang="en-US" altLang="zh-CN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sz="1600" dirty="0"/>
              <a:t>开设有</a:t>
            </a:r>
            <a:r>
              <a:rPr kumimoji="1" lang="en-US" altLang="zh-CN" sz="1600" dirty="0">
                <a:solidFill>
                  <a:srgbClr val="0000FF"/>
                </a:solidFill>
                <a:hlinkClick r:id="rId1"/>
              </a:rPr>
              <a:t>iOS</a:t>
            </a:r>
            <a:r>
              <a:rPr kumimoji="1" lang="zh-CN" altLang="en-US" sz="1600" dirty="0"/>
              <a:t>、</a:t>
            </a:r>
            <a:r>
              <a:rPr kumimoji="1" lang="en-US" altLang="zh-CN" sz="1600" dirty="0">
                <a:solidFill>
                  <a:srgbClr val="0000FF"/>
                </a:solidFill>
                <a:hlinkClick r:id="rId2"/>
              </a:rPr>
              <a:t>Java</a:t>
            </a:r>
            <a:r>
              <a:rPr kumimoji="1" lang="zh-CN" altLang="en-US" sz="1600" dirty="0"/>
              <a:t>、</a:t>
            </a:r>
            <a:r>
              <a:rPr kumimoji="1" lang="zh-CN" altLang="en-US" sz="1600" dirty="0">
                <a:solidFill>
                  <a:srgbClr val="0000FF"/>
                </a:solidFill>
                <a:hlinkClick r:id="rId3"/>
              </a:rPr>
              <a:t>网页</a:t>
            </a:r>
            <a:r>
              <a:rPr kumimoji="1" lang="en-US" altLang="zh-CN" sz="1600" dirty="0">
                <a:solidFill>
                  <a:srgbClr val="0000FF"/>
                </a:solidFill>
                <a:hlinkClick r:id="rId3"/>
              </a:rPr>
              <a:t>UI</a:t>
            </a:r>
            <a:r>
              <a:rPr kumimoji="1" lang="zh-CN" altLang="en-US" sz="1600" dirty="0"/>
              <a:t>、</a:t>
            </a:r>
            <a:r>
              <a:rPr kumimoji="1" lang="en-US" altLang="zh-CN" sz="1600" dirty="0">
                <a:solidFill>
                  <a:srgbClr val="0000FF"/>
                </a:solidFill>
                <a:hlinkClick r:id="rId4"/>
              </a:rPr>
              <a:t>Android</a:t>
            </a:r>
            <a:r>
              <a:rPr kumimoji="1" lang="zh-CN" altLang="en-US" sz="1600" dirty="0"/>
              <a:t>、</a:t>
            </a:r>
            <a:r>
              <a:rPr kumimoji="1" lang="en-US" altLang="zh-CN" sz="1600" dirty="0">
                <a:solidFill>
                  <a:srgbClr val="0000FF"/>
                </a:solidFill>
                <a:hlinkClick r:id="rId5"/>
              </a:rPr>
              <a:t>C++</a:t>
            </a:r>
            <a:r>
              <a:rPr kumimoji="1" lang="zh-CN" altLang="en-US" sz="1600" dirty="0"/>
              <a:t>、</a:t>
            </a:r>
            <a:r>
              <a:rPr kumimoji="1" lang="en-US" altLang="zh-CN" sz="1600" dirty="0">
                <a:solidFill>
                  <a:srgbClr val="0000FF"/>
                </a:solidFill>
                <a:hlinkClick r:id="rId6"/>
              </a:rPr>
              <a:t>HTML5</a:t>
            </a:r>
            <a:r>
              <a:rPr kumimoji="1" lang="zh-CN" altLang="en-US" sz="1600" dirty="0"/>
              <a:t>课程</a:t>
            </a:r>
            <a:endParaRPr kumimoji="1" lang="zh-CN" altLang="en-US" sz="1600" dirty="0"/>
          </a:p>
          <a:p>
            <a:r>
              <a:rPr kumimoji="1" lang="zh-CN" altLang="en-US" sz="1600" dirty="0"/>
              <a:t>官网 </a:t>
            </a:r>
            <a:r>
              <a:rPr kumimoji="1" lang="en-US" altLang="zh-CN" sz="1600" dirty="0"/>
              <a:t>: </a:t>
            </a:r>
            <a:r>
              <a:rPr kumimoji="1" lang="en-US" altLang="zh-CN" sz="1600" dirty="0">
                <a:hlinkClick r:id="rId7"/>
              </a:rPr>
              <a:t>http://www.520it.com</a:t>
            </a:r>
            <a:endParaRPr kumimoji="1" lang="en-US" altLang="zh-CN" sz="1600" dirty="0">
              <a:hlinkClick r:id="rId7"/>
            </a:endParaRPr>
          </a:p>
          <a:p>
            <a:r>
              <a:rPr kumimoji="1" lang="zh-CN" altLang="en-US" sz="1600" dirty="0"/>
              <a:t>论坛 </a:t>
            </a:r>
            <a:r>
              <a:rPr kumimoji="1" lang="en-US" altLang="zh-CN" sz="1600" dirty="0"/>
              <a:t>: </a:t>
            </a:r>
            <a:r>
              <a:rPr kumimoji="1" lang="en-US" altLang="zh-CN" sz="1600" dirty="0">
                <a:hlinkClick r:id="rId8"/>
              </a:rPr>
              <a:t>http://bbs.520it.com</a:t>
            </a:r>
            <a:endParaRPr kumimoji="1" lang="zh-CN" altLang="en-US" sz="1600" dirty="0">
              <a:hlinkClick r:id="rId8"/>
            </a:endParaRPr>
          </a:p>
          <a:p>
            <a:r>
              <a:rPr kumimoji="1" lang="zh-CN" altLang="en-US" sz="1600" dirty="0"/>
              <a:t>免费学习视频 </a:t>
            </a:r>
            <a:r>
              <a:rPr kumimoji="1" lang="en-US" altLang="zh-CN" sz="1600" dirty="0"/>
              <a:t>: </a:t>
            </a:r>
            <a:r>
              <a:rPr kumimoji="1" lang="en-US" altLang="zh-CN" sz="1600" dirty="0">
                <a:hlinkClick r:id="rId9"/>
              </a:rPr>
              <a:t>http://www.520it.com/video</a:t>
            </a:r>
            <a:endParaRPr kumimoji="1" lang="en-US" altLang="zh-CN" sz="1600" dirty="0"/>
          </a:p>
        </p:txBody>
      </p:sp>
      <p:sp>
        <p:nvSpPr>
          <p:cNvPr id="4" name="文本框 3"/>
          <p:cNvSpPr txBox="1"/>
          <p:nvPr/>
        </p:nvSpPr>
        <p:spPr>
          <a:xfrm>
            <a:off x="1314450" y="3155315"/>
            <a:ext cx="1097280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官方微信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821045" y="3155315"/>
            <a:ext cx="2428240" cy="4279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hlinkClick r:id="rId10"/>
              </a:rPr>
              <a:t>官方微博</a:t>
            </a:r>
            <a:r>
              <a:rPr lang="en-US" altLang="zh-CN">
                <a:hlinkClick r:id="rId10"/>
              </a:rPr>
              <a:t>@</a:t>
            </a:r>
            <a:r>
              <a:rPr lang="zh-CN" altLang="en-US">
                <a:hlinkClick r:id="rId10"/>
              </a:rPr>
              <a:t>小码哥教育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3905" y="3442970"/>
            <a:ext cx="2495550" cy="24955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18835" y="3574415"/>
            <a:ext cx="2233295" cy="22332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_xmg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优势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优势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xmg.thmx</Template>
  <TotalTime>0</TotalTime>
  <Words>741</Words>
  <Application>WPS 演示</Application>
  <PresentationFormat>全屏显示(4:3)</PresentationFormat>
  <Paragraphs>105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新宋体</vt:lpstr>
      <vt:lpstr>黑体</vt:lpstr>
      <vt:lpstr>Eurostile</vt:lpstr>
      <vt:lpstr>微软雅黑</vt:lpstr>
      <vt:lpstr>华文细黑</vt:lpstr>
      <vt:lpstr>Wingdings</vt:lpstr>
      <vt:lpstr>Calibri</vt:lpstr>
      <vt:lpstr>Rockwell</vt:lpstr>
      <vt:lpstr>Segoe Print</vt:lpstr>
      <vt:lpstr>1_xmg</vt:lpstr>
      <vt:lpstr>浅谈辅助</vt:lpstr>
      <vt:lpstr>课程概述</vt:lpstr>
      <vt:lpstr>课程声明</vt:lpstr>
      <vt:lpstr>植物大战僵尸辅助演示</vt:lpstr>
      <vt:lpstr>辅助的本质</vt:lpstr>
      <vt:lpstr>编写辅助需要哪些知识储备</vt:lpstr>
      <vt:lpstr>学习辅助的好处</vt:lpstr>
      <vt:lpstr>常见疑惑</vt:lpstr>
      <vt:lpstr>小码哥教育 - Seemygo</vt:lpstr>
      <vt:lpstr>MJ</vt:lpstr>
      <vt:lpstr>MJ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iOS 组件化方案探讨</dc:title>
  <dc:creator>顺子 王</dc:creator>
  <cp:lastModifiedBy>MJ Lee</cp:lastModifiedBy>
  <cp:revision>196</cp:revision>
  <dcterms:created xsi:type="dcterms:W3CDTF">2016-09-19T09:45:00Z</dcterms:created>
  <dcterms:modified xsi:type="dcterms:W3CDTF">2016-12-02T10:23:10Z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