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82" r:id="rId2"/>
    <p:sldId id="383" r:id="rId3"/>
    <p:sldId id="368" r:id="rId4"/>
    <p:sldId id="384" r:id="rId5"/>
    <p:sldId id="385" r:id="rId6"/>
    <p:sldId id="386" r:id="rId7"/>
    <p:sldId id="410" r:id="rId8"/>
    <p:sldId id="411" r:id="rId9"/>
    <p:sldId id="412" r:id="rId10"/>
    <p:sldId id="414" r:id="rId11"/>
    <p:sldId id="413" r:id="rId12"/>
    <p:sldId id="415" r:id="rId13"/>
    <p:sldId id="405" r:id="rId14"/>
    <p:sldId id="406" r:id="rId15"/>
    <p:sldId id="407" r:id="rId16"/>
    <p:sldId id="408" r:id="rId17"/>
    <p:sldId id="416" r:id="rId18"/>
    <p:sldId id="417" r:id="rId19"/>
    <p:sldId id="418" r:id="rId20"/>
    <p:sldId id="419" r:id="rId21"/>
    <p:sldId id="420" r:id="rId22"/>
    <p:sldId id="421" r:id="rId23"/>
    <p:sldId id="422" r:id="rId24"/>
    <p:sldId id="409" r:id="rId25"/>
    <p:sldId id="300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00"/>
    <a:srgbClr val="0000FF"/>
    <a:srgbClr val="00FF00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46" autoAdjust="0"/>
  </p:normalViewPr>
  <p:slideViewPr>
    <p:cSldViewPr>
      <p:cViewPr>
        <p:scale>
          <a:sx n="100" d="100"/>
          <a:sy n="100" d="100"/>
        </p:scale>
        <p:origin x="-1944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317295-E6F4-44DB-8ED4-02ACEA086052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37A912FF-050A-4B7F-859F-BF2B6ED92740}" type="pres">
      <dgm:prSet presAssocID="{99317295-E6F4-44DB-8ED4-02ACEA0860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5E50E3F-8E20-4D90-B6B4-F8D079E6414A}" type="presOf" srcId="{99317295-E6F4-44DB-8ED4-02ACEA086052}" destId="{37A912FF-050A-4B7F-859F-BF2B6ED9274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9317295-E6F4-44DB-8ED4-02ACEA086052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14DDA78-B2D9-411F-9AE1-087A51632D5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九、桥博</a:t>
          </a:r>
          <a:r>
            <a:rPr lang="en-US" altLang="zh-CN" sz="2400" dirty="0" smtClean="0">
              <a:latin typeface="黑体" pitchFamily="49" charset="-122"/>
              <a:ea typeface="黑体" pitchFamily="49" charset="-122"/>
            </a:rPr>
            <a:t>V4.0</a:t>
          </a:r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模型及单元简介</a:t>
          </a:r>
          <a:endParaRPr lang="zh-CN" altLang="en-US" sz="2400" dirty="0">
            <a:latin typeface="黑体" pitchFamily="49" charset="-122"/>
            <a:ea typeface="黑体" pitchFamily="49" charset="-122"/>
          </a:endParaRPr>
        </a:p>
      </dgm:t>
    </dgm:pt>
    <dgm:pt modelId="{C56E12B7-3D11-4B3A-912B-400D264A1B04}" type="par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C3A4A934-1023-4FBD-B06D-A07FCF3C3EDE}" type="sib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37A912FF-050A-4B7F-859F-BF2B6ED92740}" type="pres">
      <dgm:prSet presAssocID="{99317295-E6F4-44DB-8ED4-02ACEA0860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A4B5E16-98DE-415D-8283-0EB97F0E3FA8}" type="pres">
      <dgm:prSet presAssocID="{514DDA78-B2D9-411F-9AE1-087A51632D56}" presName="parentText" presStyleLbl="node1" presStyleIdx="0" presStyleCnt="1" custScaleY="56482" custLinFactNeighborX="-28971" custLinFactNeighborY="-711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558A371-0056-4E05-8812-6F8EB4B85186}" srcId="{99317295-E6F4-44DB-8ED4-02ACEA086052}" destId="{514DDA78-B2D9-411F-9AE1-087A51632D56}" srcOrd="0" destOrd="0" parTransId="{C56E12B7-3D11-4B3A-912B-400D264A1B04}" sibTransId="{C3A4A934-1023-4FBD-B06D-A07FCF3C3EDE}"/>
    <dgm:cxn modelId="{D383A2D4-44C4-4F95-8329-665A44979FAC}" type="presOf" srcId="{99317295-E6F4-44DB-8ED4-02ACEA086052}" destId="{37A912FF-050A-4B7F-859F-BF2B6ED92740}" srcOrd="0" destOrd="0" presId="urn:microsoft.com/office/officeart/2005/8/layout/vList2"/>
    <dgm:cxn modelId="{26A4011A-802C-488B-A8F9-3E04BFEE17A3}" type="presOf" srcId="{514DDA78-B2D9-411F-9AE1-087A51632D56}" destId="{BA4B5E16-98DE-415D-8283-0EB97F0E3FA8}" srcOrd="0" destOrd="0" presId="urn:microsoft.com/office/officeart/2005/8/layout/vList2"/>
    <dgm:cxn modelId="{6C8059EB-9349-4978-A4A8-3CF6B907CBA5}" type="presParOf" srcId="{37A912FF-050A-4B7F-859F-BF2B6ED92740}" destId="{BA4B5E16-98DE-415D-8283-0EB97F0E3F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9317295-E6F4-44DB-8ED4-02ACEA086052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14DDA78-B2D9-411F-9AE1-087A51632D5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十、公司</a:t>
          </a:r>
          <a:r>
            <a:rPr lang="zh-CN" altLang="zh-CN" sz="2400" dirty="0" smtClean="0">
              <a:latin typeface="黑体" pitchFamily="49" charset="-122"/>
              <a:ea typeface="黑体" pitchFamily="49" charset="-122"/>
            </a:rPr>
            <a:t>研发</a:t>
          </a:r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新成果</a:t>
          </a:r>
          <a:endParaRPr lang="zh-CN" altLang="en-US" sz="2400" dirty="0">
            <a:latin typeface="黑体" pitchFamily="49" charset="-122"/>
            <a:ea typeface="黑体" pitchFamily="49" charset="-122"/>
          </a:endParaRPr>
        </a:p>
      </dgm:t>
    </dgm:pt>
    <dgm:pt modelId="{C56E12B7-3D11-4B3A-912B-400D264A1B04}" type="par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C3A4A934-1023-4FBD-B06D-A07FCF3C3EDE}" type="sib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37A912FF-050A-4B7F-859F-BF2B6ED92740}" type="pres">
      <dgm:prSet presAssocID="{99317295-E6F4-44DB-8ED4-02ACEA0860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A4B5E16-98DE-415D-8283-0EB97F0E3FA8}" type="pres">
      <dgm:prSet presAssocID="{514DDA78-B2D9-411F-9AE1-087A51632D56}" presName="parentText" presStyleLbl="node1" presStyleIdx="0" presStyleCnt="1" custScaleY="56482" custLinFactNeighborY="-1139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160DC88-B796-4753-BD23-FE09C98CB844}" type="presOf" srcId="{514DDA78-B2D9-411F-9AE1-087A51632D56}" destId="{BA4B5E16-98DE-415D-8283-0EB97F0E3FA8}" srcOrd="0" destOrd="0" presId="urn:microsoft.com/office/officeart/2005/8/layout/vList2"/>
    <dgm:cxn modelId="{8558A371-0056-4E05-8812-6F8EB4B85186}" srcId="{99317295-E6F4-44DB-8ED4-02ACEA086052}" destId="{514DDA78-B2D9-411F-9AE1-087A51632D56}" srcOrd="0" destOrd="0" parTransId="{C56E12B7-3D11-4B3A-912B-400D264A1B04}" sibTransId="{C3A4A934-1023-4FBD-B06D-A07FCF3C3EDE}"/>
    <dgm:cxn modelId="{62AAE009-EF7B-41C6-95B8-A29A813CFA48}" type="presOf" srcId="{99317295-E6F4-44DB-8ED4-02ACEA086052}" destId="{37A912FF-050A-4B7F-859F-BF2B6ED92740}" srcOrd="0" destOrd="0" presId="urn:microsoft.com/office/officeart/2005/8/layout/vList2"/>
    <dgm:cxn modelId="{7CEB89FB-ACA8-408F-8A7A-52B83741B859}" type="presParOf" srcId="{37A912FF-050A-4B7F-859F-BF2B6ED92740}" destId="{BA4B5E16-98DE-415D-8283-0EB97F0E3F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9317295-E6F4-44DB-8ED4-02ACEA086052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14DDA78-B2D9-411F-9AE1-087A51632D5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十、公司</a:t>
          </a:r>
          <a:r>
            <a:rPr lang="zh-CN" altLang="zh-CN" sz="2400" dirty="0" smtClean="0">
              <a:latin typeface="黑体" pitchFamily="49" charset="-122"/>
              <a:ea typeface="黑体" pitchFamily="49" charset="-122"/>
            </a:rPr>
            <a:t>研发</a:t>
          </a:r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新成果</a:t>
          </a:r>
          <a:endParaRPr lang="zh-CN" altLang="en-US" sz="2400" dirty="0">
            <a:latin typeface="黑体" pitchFamily="49" charset="-122"/>
            <a:ea typeface="黑体" pitchFamily="49" charset="-122"/>
          </a:endParaRPr>
        </a:p>
      </dgm:t>
    </dgm:pt>
    <dgm:pt modelId="{C56E12B7-3D11-4B3A-912B-400D264A1B04}" type="par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C3A4A934-1023-4FBD-B06D-A07FCF3C3EDE}" type="sib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37A912FF-050A-4B7F-859F-BF2B6ED92740}" type="pres">
      <dgm:prSet presAssocID="{99317295-E6F4-44DB-8ED4-02ACEA0860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A4B5E16-98DE-415D-8283-0EB97F0E3FA8}" type="pres">
      <dgm:prSet presAssocID="{514DDA78-B2D9-411F-9AE1-087A51632D56}" presName="parentText" presStyleLbl="node1" presStyleIdx="0" presStyleCnt="1" custScaleY="56482" custLinFactNeighborY="-1139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3994905-C517-4535-B26E-34307614C807}" type="presOf" srcId="{514DDA78-B2D9-411F-9AE1-087A51632D56}" destId="{BA4B5E16-98DE-415D-8283-0EB97F0E3FA8}" srcOrd="0" destOrd="0" presId="urn:microsoft.com/office/officeart/2005/8/layout/vList2"/>
    <dgm:cxn modelId="{8558A371-0056-4E05-8812-6F8EB4B85186}" srcId="{99317295-E6F4-44DB-8ED4-02ACEA086052}" destId="{514DDA78-B2D9-411F-9AE1-087A51632D56}" srcOrd="0" destOrd="0" parTransId="{C56E12B7-3D11-4B3A-912B-400D264A1B04}" sibTransId="{C3A4A934-1023-4FBD-B06D-A07FCF3C3EDE}"/>
    <dgm:cxn modelId="{D7D3732A-7D2D-4A83-A940-8443DB73AAEE}" type="presOf" srcId="{99317295-E6F4-44DB-8ED4-02ACEA086052}" destId="{37A912FF-050A-4B7F-859F-BF2B6ED92740}" srcOrd="0" destOrd="0" presId="urn:microsoft.com/office/officeart/2005/8/layout/vList2"/>
    <dgm:cxn modelId="{72C68474-BD79-4CB1-A230-4BE127232A87}" type="presParOf" srcId="{37A912FF-050A-4B7F-859F-BF2B6ED92740}" destId="{BA4B5E16-98DE-415D-8283-0EB97F0E3F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9317295-E6F4-44DB-8ED4-02ACEA086052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14DDA78-B2D9-411F-9AE1-087A51632D5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十、公司</a:t>
          </a:r>
          <a:r>
            <a:rPr lang="zh-CN" altLang="zh-CN" sz="2400" dirty="0" smtClean="0">
              <a:latin typeface="黑体" pitchFamily="49" charset="-122"/>
              <a:ea typeface="黑体" pitchFamily="49" charset="-122"/>
            </a:rPr>
            <a:t>研发</a:t>
          </a:r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新成果</a:t>
          </a:r>
          <a:endParaRPr lang="zh-CN" altLang="en-US" sz="2400" dirty="0">
            <a:latin typeface="黑体" pitchFamily="49" charset="-122"/>
            <a:ea typeface="黑体" pitchFamily="49" charset="-122"/>
          </a:endParaRPr>
        </a:p>
      </dgm:t>
    </dgm:pt>
    <dgm:pt modelId="{C56E12B7-3D11-4B3A-912B-400D264A1B04}" type="par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C3A4A934-1023-4FBD-B06D-A07FCF3C3EDE}" type="sib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37A912FF-050A-4B7F-859F-BF2B6ED92740}" type="pres">
      <dgm:prSet presAssocID="{99317295-E6F4-44DB-8ED4-02ACEA0860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A4B5E16-98DE-415D-8283-0EB97F0E3FA8}" type="pres">
      <dgm:prSet presAssocID="{514DDA78-B2D9-411F-9AE1-087A51632D56}" presName="parentText" presStyleLbl="node1" presStyleIdx="0" presStyleCnt="1" custScaleY="56482" custLinFactNeighborY="-1139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558A371-0056-4E05-8812-6F8EB4B85186}" srcId="{99317295-E6F4-44DB-8ED4-02ACEA086052}" destId="{514DDA78-B2D9-411F-9AE1-087A51632D56}" srcOrd="0" destOrd="0" parTransId="{C56E12B7-3D11-4B3A-912B-400D264A1B04}" sibTransId="{C3A4A934-1023-4FBD-B06D-A07FCF3C3EDE}"/>
    <dgm:cxn modelId="{44F8D78C-527E-4216-86A9-32D9B31ECF9B}" type="presOf" srcId="{514DDA78-B2D9-411F-9AE1-087A51632D56}" destId="{BA4B5E16-98DE-415D-8283-0EB97F0E3FA8}" srcOrd="0" destOrd="0" presId="urn:microsoft.com/office/officeart/2005/8/layout/vList2"/>
    <dgm:cxn modelId="{7B7592B9-FC59-4CB3-8F41-E9E4C03C7BEB}" type="presOf" srcId="{99317295-E6F4-44DB-8ED4-02ACEA086052}" destId="{37A912FF-050A-4B7F-859F-BF2B6ED92740}" srcOrd="0" destOrd="0" presId="urn:microsoft.com/office/officeart/2005/8/layout/vList2"/>
    <dgm:cxn modelId="{D6E4E114-E511-4228-9F53-18A8F09A1E6C}" type="presParOf" srcId="{37A912FF-050A-4B7F-859F-BF2B6ED92740}" destId="{BA4B5E16-98DE-415D-8283-0EB97F0E3F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9317295-E6F4-44DB-8ED4-02ACEA086052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14DDA78-B2D9-411F-9AE1-087A51632D5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十、公司</a:t>
          </a:r>
          <a:r>
            <a:rPr lang="zh-CN" altLang="zh-CN" sz="2400" dirty="0" smtClean="0">
              <a:latin typeface="黑体" pitchFamily="49" charset="-122"/>
              <a:ea typeface="黑体" pitchFamily="49" charset="-122"/>
            </a:rPr>
            <a:t>研发</a:t>
          </a:r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新成果</a:t>
          </a:r>
          <a:endParaRPr lang="zh-CN" altLang="en-US" sz="2400" dirty="0">
            <a:latin typeface="黑体" pitchFamily="49" charset="-122"/>
            <a:ea typeface="黑体" pitchFamily="49" charset="-122"/>
          </a:endParaRPr>
        </a:p>
      </dgm:t>
    </dgm:pt>
    <dgm:pt modelId="{C56E12B7-3D11-4B3A-912B-400D264A1B04}" type="par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C3A4A934-1023-4FBD-B06D-A07FCF3C3EDE}" type="sib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37A912FF-050A-4B7F-859F-BF2B6ED92740}" type="pres">
      <dgm:prSet presAssocID="{99317295-E6F4-44DB-8ED4-02ACEA0860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A4B5E16-98DE-415D-8283-0EB97F0E3FA8}" type="pres">
      <dgm:prSet presAssocID="{514DDA78-B2D9-411F-9AE1-087A51632D56}" presName="parentText" presStyleLbl="node1" presStyleIdx="0" presStyleCnt="1" custScaleY="56482" custLinFactNeighborY="-1139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353522A-1211-4A88-AFA9-E10F2B08C1CB}" type="presOf" srcId="{514DDA78-B2D9-411F-9AE1-087A51632D56}" destId="{BA4B5E16-98DE-415D-8283-0EB97F0E3FA8}" srcOrd="0" destOrd="0" presId="urn:microsoft.com/office/officeart/2005/8/layout/vList2"/>
    <dgm:cxn modelId="{8558A371-0056-4E05-8812-6F8EB4B85186}" srcId="{99317295-E6F4-44DB-8ED4-02ACEA086052}" destId="{514DDA78-B2D9-411F-9AE1-087A51632D56}" srcOrd="0" destOrd="0" parTransId="{C56E12B7-3D11-4B3A-912B-400D264A1B04}" sibTransId="{C3A4A934-1023-4FBD-B06D-A07FCF3C3EDE}"/>
    <dgm:cxn modelId="{BDF6B38D-1986-410C-BDBF-897966B42166}" type="presOf" srcId="{99317295-E6F4-44DB-8ED4-02ACEA086052}" destId="{37A912FF-050A-4B7F-859F-BF2B6ED92740}" srcOrd="0" destOrd="0" presId="urn:microsoft.com/office/officeart/2005/8/layout/vList2"/>
    <dgm:cxn modelId="{F6C5AC5F-339D-4498-9BAC-0872B8C35245}" type="presParOf" srcId="{37A912FF-050A-4B7F-859F-BF2B6ED92740}" destId="{BA4B5E16-98DE-415D-8283-0EB97F0E3F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9317295-E6F4-44DB-8ED4-02ACEA086052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14DDA78-B2D9-411F-9AE1-087A51632D5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十、公司</a:t>
          </a:r>
          <a:r>
            <a:rPr lang="zh-CN" altLang="zh-CN" sz="2400" dirty="0" smtClean="0">
              <a:latin typeface="黑体" pitchFamily="49" charset="-122"/>
              <a:ea typeface="黑体" pitchFamily="49" charset="-122"/>
            </a:rPr>
            <a:t>研发</a:t>
          </a:r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新成果</a:t>
          </a:r>
          <a:endParaRPr lang="zh-CN" altLang="en-US" sz="2400" dirty="0">
            <a:latin typeface="黑体" pitchFamily="49" charset="-122"/>
            <a:ea typeface="黑体" pitchFamily="49" charset="-122"/>
          </a:endParaRPr>
        </a:p>
      </dgm:t>
    </dgm:pt>
    <dgm:pt modelId="{C56E12B7-3D11-4B3A-912B-400D264A1B04}" type="par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C3A4A934-1023-4FBD-B06D-A07FCF3C3EDE}" type="sib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37A912FF-050A-4B7F-859F-BF2B6ED92740}" type="pres">
      <dgm:prSet presAssocID="{99317295-E6F4-44DB-8ED4-02ACEA0860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A4B5E16-98DE-415D-8283-0EB97F0E3FA8}" type="pres">
      <dgm:prSet presAssocID="{514DDA78-B2D9-411F-9AE1-087A51632D56}" presName="parentText" presStyleLbl="node1" presStyleIdx="0" presStyleCnt="1" custScaleY="56482" custLinFactNeighborY="-1139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558A371-0056-4E05-8812-6F8EB4B85186}" srcId="{99317295-E6F4-44DB-8ED4-02ACEA086052}" destId="{514DDA78-B2D9-411F-9AE1-087A51632D56}" srcOrd="0" destOrd="0" parTransId="{C56E12B7-3D11-4B3A-912B-400D264A1B04}" sibTransId="{C3A4A934-1023-4FBD-B06D-A07FCF3C3EDE}"/>
    <dgm:cxn modelId="{FFD1E822-0A53-4158-B629-CFAF26D3D6C6}" type="presOf" srcId="{514DDA78-B2D9-411F-9AE1-087A51632D56}" destId="{BA4B5E16-98DE-415D-8283-0EB97F0E3FA8}" srcOrd="0" destOrd="0" presId="urn:microsoft.com/office/officeart/2005/8/layout/vList2"/>
    <dgm:cxn modelId="{BEB05344-3E95-4C72-8CD7-A52430D31AA4}" type="presOf" srcId="{99317295-E6F4-44DB-8ED4-02ACEA086052}" destId="{37A912FF-050A-4B7F-859F-BF2B6ED92740}" srcOrd="0" destOrd="0" presId="urn:microsoft.com/office/officeart/2005/8/layout/vList2"/>
    <dgm:cxn modelId="{1480413C-3D9D-4BC9-AE72-1727E3C3BE66}" type="presParOf" srcId="{37A912FF-050A-4B7F-859F-BF2B6ED92740}" destId="{BA4B5E16-98DE-415D-8283-0EB97F0E3F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9317295-E6F4-44DB-8ED4-02ACEA086052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14DDA78-B2D9-411F-9AE1-087A51632D5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十、公司</a:t>
          </a:r>
          <a:r>
            <a:rPr lang="zh-CN" altLang="zh-CN" sz="2400" dirty="0" smtClean="0">
              <a:latin typeface="黑体" pitchFamily="49" charset="-122"/>
              <a:ea typeface="黑体" pitchFamily="49" charset="-122"/>
            </a:rPr>
            <a:t>研发</a:t>
          </a:r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新成果</a:t>
          </a:r>
          <a:endParaRPr lang="zh-CN" altLang="en-US" sz="2400" dirty="0">
            <a:latin typeface="黑体" pitchFamily="49" charset="-122"/>
            <a:ea typeface="黑体" pitchFamily="49" charset="-122"/>
          </a:endParaRPr>
        </a:p>
      </dgm:t>
    </dgm:pt>
    <dgm:pt modelId="{C56E12B7-3D11-4B3A-912B-400D264A1B04}" type="par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C3A4A934-1023-4FBD-B06D-A07FCF3C3EDE}" type="sib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37A912FF-050A-4B7F-859F-BF2B6ED92740}" type="pres">
      <dgm:prSet presAssocID="{99317295-E6F4-44DB-8ED4-02ACEA0860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A4B5E16-98DE-415D-8283-0EB97F0E3FA8}" type="pres">
      <dgm:prSet presAssocID="{514DDA78-B2D9-411F-9AE1-087A51632D56}" presName="parentText" presStyleLbl="node1" presStyleIdx="0" presStyleCnt="1" custScaleY="56482" custLinFactNeighborY="-1139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ADA9767-0295-45CD-A773-A99C27B28DC3}" type="presOf" srcId="{514DDA78-B2D9-411F-9AE1-087A51632D56}" destId="{BA4B5E16-98DE-415D-8283-0EB97F0E3FA8}" srcOrd="0" destOrd="0" presId="urn:microsoft.com/office/officeart/2005/8/layout/vList2"/>
    <dgm:cxn modelId="{8558A371-0056-4E05-8812-6F8EB4B85186}" srcId="{99317295-E6F4-44DB-8ED4-02ACEA086052}" destId="{514DDA78-B2D9-411F-9AE1-087A51632D56}" srcOrd="0" destOrd="0" parTransId="{C56E12B7-3D11-4B3A-912B-400D264A1B04}" sibTransId="{C3A4A934-1023-4FBD-B06D-A07FCF3C3EDE}"/>
    <dgm:cxn modelId="{70543A65-506A-4157-A39A-DC02CB68D4AB}" type="presOf" srcId="{99317295-E6F4-44DB-8ED4-02ACEA086052}" destId="{37A912FF-050A-4B7F-859F-BF2B6ED92740}" srcOrd="0" destOrd="0" presId="urn:microsoft.com/office/officeart/2005/8/layout/vList2"/>
    <dgm:cxn modelId="{BC10B5F0-8641-4BB2-9C60-3FF52AD25C55}" type="presParOf" srcId="{37A912FF-050A-4B7F-859F-BF2B6ED92740}" destId="{BA4B5E16-98DE-415D-8283-0EB97F0E3F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9317295-E6F4-44DB-8ED4-02ACEA086052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14DDA78-B2D9-411F-9AE1-087A51632D5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十、公司</a:t>
          </a:r>
          <a:r>
            <a:rPr lang="zh-CN" altLang="zh-CN" sz="2400" dirty="0" smtClean="0">
              <a:latin typeface="黑体" pitchFamily="49" charset="-122"/>
              <a:ea typeface="黑体" pitchFamily="49" charset="-122"/>
            </a:rPr>
            <a:t>研发</a:t>
          </a:r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新成果</a:t>
          </a:r>
          <a:endParaRPr lang="zh-CN" altLang="en-US" sz="2400" dirty="0">
            <a:latin typeface="黑体" pitchFamily="49" charset="-122"/>
            <a:ea typeface="黑体" pitchFamily="49" charset="-122"/>
          </a:endParaRPr>
        </a:p>
      </dgm:t>
    </dgm:pt>
    <dgm:pt modelId="{C56E12B7-3D11-4B3A-912B-400D264A1B04}" type="par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C3A4A934-1023-4FBD-B06D-A07FCF3C3EDE}" type="sib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37A912FF-050A-4B7F-859F-BF2B6ED92740}" type="pres">
      <dgm:prSet presAssocID="{99317295-E6F4-44DB-8ED4-02ACEA0860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A4B5E16-98DE-415D-8283-0EB97F0E3FA8}" type="pres">
      <dgm:prSet presAssocID="{514DDA78-B2D9-411F-9AE1-087A51632D56}" presName="parentText" presStyleLbl="node1" presStyleIdx="0" presStyleCnt="1" custScaleY="56482" custLinFactNeighborY="-1139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4A29D82-C279-4E89-A591-B018AAF80CB8}" type="presOf" srcId="{514DDA78-B2D9-411F-9AE1-087A51632D56}" destId="{BA4B5E16-98DE-415D-8283-0EB97F0E3FA8}" srcOrd="0" destOrd="0" presId="urn:microsoft.com/office/officeart/2005/8/layout/vList2"/>
    <dgm:cxn modelId="{8558A371-0056-4E05-8812-6F8EB4B85186}" srcId="{99317295-E6F4-44DB-8ED4-02ACEA086052}" destId="{514DDA78-B2D9-411F-9AE1-087A51632D56}" srcOrd="0" destOrd="0" parTransId="{C56E12B7-3D11-4B3A-912B-400D264A1B04}" sibTransId="{C3A4A934-1023-4FBD-B06D-A07FCF3C3EDE}"/>
    <dgm:cxn modelId="{0E0C522E-C93B-454A-94F5-76E1CB1A9EE8}" type="presOf" srcId="{99317295-E6F4-44DB-8ED4-02ACEA086052}" destId="{37A912FF-050A-4B7F-859F-BF2B6ED92740}" srcOrd="0" destOrd="0" presId="urn:microsoft.com/office/officeart/2005/8/layout/vList2"/>
    <dgm:cxn modelId="{9E04D993-D2F4-46FB-A89C-C353B3D29483}" type="presParOf" srcId="{37A912FF-050A-4B7F-859F-BF2B6ED92740}" destId="{BA4B5E16-98DE-415D-8283-0EB97F0E3F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9317295-E6F4-44DB-8ED4-02ACEA086052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14DDA78-B2D9-411F-9AE1-087A51632D5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十、公司</a:t>
          </a:r>
          <a:r>
            <a:rPr lang="zh-CN" altLang="zh-CN" sz="2400" dirty="0" smtClean="0">
              <a:latin typeface="黑体" pitchFamily="49" charset="-122"/>
              <a:ea typeface="黑体" pitchFamily="49" charset="-122"/>
            </a:rPr>
            <a:t>研发</a:t>
          </a:r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新成果</a:t>
          </a:r>
          <a:endParaRPr lang="zh-CN" altLang="en-US" sz="2400" dirty="0">
            <a:latin typeface="黑体" pitchFamily="49" charset="-122"/>
            <a:ea typeface="黑体" pitchFamily="49" charset="-122"/>
          </a:endParaRPr>
        </a:p>
      </dgm:t>
    </dgm:pt>
    <dgm:pt modelId="{C56E12B7-3D11-4B3A-912B-400D264A1B04}" type="par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C3A4A934-1023-4FBD-B06D-A07FCF3C3EDE}" type="sib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37A912FF-050A-4B7F-859F-BF2B6ED92740}" type="pres">
      <dgm:prSet presAssocID="{99317295-E6F4-44DB-8ED4-02ACEA0860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A4B5E16-98DE-415D-8283-0EB97F0E3FA8}" type="pres">
      <dgm:prSet presAssocID="{514DDA78-B2D9-411F-9AE1-087A51632D56}" presName="parentText" presStyleLbl="node1" presStyleIdx="0" presStyleCnt="1" custScaleY="56482" custLinFactNeighborY="-1139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B514D39-4A53-4E51-9523-40D8D0C97708}" type="presOf" srcId="{514DDA78-B2D9-411F-9AE1-087A51632D56}" destId="{BA4B5E16-98DE-415D-8283-0EB97F0E3FA8}" srcOrd="0" destOrd="0" presId="urn:microsoft.com/office/officeart/2005/8/layout/vList2"/>
    <dgm:cxn modelId="{13D17C62-D1DC-47F5-B102-D5DCB4786986}" type="presOf" srcId="{99317295-E6F4-44DB-8ED4-02ACEA086052}" destId="{37A912FF-050A-4B7F-859F-BF2B6ED92740}" srcOrd="0" destOrd="0" presId="urn:microsoft.com/office/officeart/2005/8/layout/vList2"/>
    <dgm:cxn modelId="{8558A371-0056-4E05-8812-6F8EB4B85186}" srcId="{99317295-E6F4-44DB-8ED4-02ACEA086052}" destId="{514DDA78-B2D9-411F-9AE1-087A51632D56}" srcOrd="0" destOrd="0" parTransId="{C56E12B7-3D11-4B3A-912B-400D264A1B04}" sibTransId="{C3A4A934-1023-4FBD-B06D-A07FCF3C3EDE}"/>
    <dgm:cxn modelId="{CDC95DA2-9863-4549-9885-FCBC868EC7DE}" type="presParOf" srcId="{37A912FF-050A-4B7F-859F-BF2B6ED92740}" destId="{BA4B5E16-98DE-415D-8283-0EB97F0E3F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9317295-E6F4-44DB-8ED4-02ACEA086052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14DDA78-B2D9-411F-9AE1-087A51632D5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十、公司</a:t>
          </a:r>
          <a:r>
            <a:rPr lang="zh-CN" altLang="zh-CN" sz="2400" dirty="0" smtClean="0">
              <a:latin typeface="黑体" pitchFamily="49" charset="-122"/>
              <a:ea typeface="黑体" pitchFamily="49" charset="-122"/>
            </a:rPr>
            <a:t>研发</a:t>
          </a:r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新成果</a:t>
          </a:r>
          <a:endParaRPr lang="zh-CN" altLang="en-US" sz="2400" dirty="0">
            <a:latin typeface="黑体" pitchFamily="49" charset="-122"/>
            <a:ea typeface="黑体" pitchFamily="49" charset="-122"/>
          </a:endParaRPr>
        </a:p>
      </dgm:t>
    </dgm:pt>
    <dgm:pt modelId="{C56E12B7-3D11-4B3A-912B-400D264A1B04}" type="par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C3A4A934-1023-4FBD-B06D-A07FCF3C3EDE}" type="sib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37A912FF-050A-4B7F-859F-BF2B6ED92740}" type="pres">
      <dgm:prSet presAssocID="{99317295-E6F4-44DB-8ED4-02ACEA0860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A4B5E16-98DE-415D-8283-0EB97F0E3FA8}" type="pres">
      <dgm:prSet presAssocID="{514DDA78-B2D9-411F-9AE1-087A51632D56}" presName="parentText" presStyleLbl="node1" presStyleIdx="0" presStyleCnt="1" custScaleY="56482" custLinFactNeighborY="-1139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055063A-DC91-4D0B-A863-6958C2BC1557}" type="presOf" srcId="{99317295-E6F4-44DB-8ED4-02ACEA086052}" destId="{37A912FF-050A-4B7F-859F-BF2B6ED92740}" srcOrd="0" destOrd="0" presId="urn:microsoft.com/office/officeart/2005/8/layout/vList2"/>
    <dgm:cxn modelId="{8558A371-0056-4E05-8812-6F8EB4B85186}" srcId="{99317295-E6F4-44DB-8ED4-02ACEA086052}" destId="{514DDA78-B2D9-411F-9AE1-087A51632D56}" srcOrd="0" destOrd="0" parTransId="{C56E12B7-3D11-4B3A-912B-400D264A1B04}" sibTransId="{C3A4A934-1023-4FBD-B06D-A07FCF3C3EDE}"/>
    <dgm:cxn modelId="{3E714612-E34F-473B-B0F5-57FDFA145B2B}" type="presOf" srcId="{514DDA78-B2D9-411F-9AE1-087A51632D56}" destId="{BA4B5E16-98DE-415D-8283-0EB97F0E3FA8}" srcOrd="0" destOrd="0" presId="urn:microsoft.com/office/officeart/2005/8/layout/vList2"/>
    <dgm:cxn modelId="{21EA3809-7BA1-44DA-A550-5A04EFB73D88}" type="presParOf" srcId="{37A912FF-050A-4B7F-859F-BF2B6ED92740}" destId="{BA4B5E16-98DE-415D-8283-0EB97F0E3F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317295-E6F4-44DB-8ED4-02ACEA086052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14DDA78-B2D9-411F-9AE1-087A51632D5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内容提要</a:t>
          </a:r>
          <a:endParaRPr lang="zh-CN" altLang="en-US" sz="2400" dirty="0">
            <a:latin typeface="黑体" pitchFamily="49" charset="-122"/>
            <a:ea typeface="黑体" pitchFamily="49" charset="-122"/>
          </a:endParaRPr>
        </a:p>
      </dgm:t>
    </dgm:pt>
    <dgm:pt modelId="{C56E12B7-3D11-4B3A-912B-400D264A1B04}" type="par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C3A4A934-1023-4FBD-B06D-A07FCF3C3EDE}" type="sib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37A912FF-050A-4B7F-859F-BF2B6ED92740}" type="pres">
      <dgm:prSet presAssocID="{99317295-E6F4-44DB-8ED4-02ACEA0860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A4B5E16-98DE-415D-8283-0EB97F0E3FA8}" type="pres">
      <dgm:prSet presAssocID="{514DDA78-B2D9-411F-9AE1-087A51632D56}" presName="parentText" presStyleLbl="node1" presStyleIdx="0" presStyleCnt="1" custScaleY="56482" custLinFactNeighborY="-1139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4CDF479-C089-446C-A5BD-CF7D5261DAD3}" type="presOf" srcId="{99317295-E6F4-44DB-8ED4-02ACEA086052}" destId="{37A912FF-050A-4B7F-859F-BF2B6ED92740}" srcOrd="0" destOrd="0" presId="urn:microsoft.com/office/officeart/2005/8/layout/vList2"/>
    <dgm:cxn modelId="{AAA54462-6CE9-4F71-9290-77A070A46448}" type="presOf" srcId="{514DDA78-B2D9-411F-9AE1-087A51632D56}" destId="{BA4B5E16-98DE-415D-8283-0EB97F0E3FA8}" srcOrd="0" destOrd="0" presId="urn:microsoft.com/office/officeart/2005/8/layout/vList2"/>
    <dgm:cxn modelId="{8558A371-0056-4E05-8812-6F8EB4B85186}" srcId="{99317295-E6F4-44DB-8ED4-02ACEA086052}" destId="{514DDA78-B2D9-411F-9AE1-087A51632D56}" srcOrd="0" destOrd="0" parTransId="{C56E12B7-3D11-4B3A-912B-400D264A1B04}" sibTransId="{C3A4A934-1023-4FBD-B06D-A07FCF3C3EDE}"/>
    <dgm:cxn modelId="{68225A70-9B9F-42E7-9A1F-E03E9E7CB7D0}" type="presParOf" srcId="{37A912FF-050A-4B7F-859F-BF2B6ED92740}" destId="{BA4B5E16-98DE-415D-8283-0EB97F0E3F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99317295-E6F4-44DB-8ED4-02ACEA086052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14DDA78-B2D9-411F-9AE1-087A51632D5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十、公司</a:t>
          </a:r>
          <a:r>
            <a:rPr lang="zh-CN" altLang="zh-CN" sz="2400" dirty="0" smtClean="0">
              <a:latin typeface="黑体" pitchFamily="49" charset="-122"/>
              <a:ea typeface="黑体" pitchFamily="49" charset="-122"/>
            </a:rPr>
            <a:t>研发</a:t>
          </a:r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新成果</a:t>
          </a:r>
          <a:endParaRPr lang="zh-CN" altLang="en-US" sz="2400" dirty="0">
            <a:latin typeface="黑体" pitchFamily="49" charset="-122"/>
            <a:ea typeface="黑体" pitchFamily="49" charset="-122"/>
          </a:endParaRPr>
        </a:p>
      </dgm:t>
    </dgm:pt>
    <dgm:pt modelId="{C56E12B7-3D11-4B3A-912B-400D264A1B04}" type="par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C3A4A934-1023-4FBD-B06D-A07FCF3C3EDE}" type="sib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37A912FF-050A-4B7F-859F-BF2B6ED92740}" type="pres">
      <dgm:prSet presAssocID="{99317295-E6F4-44DB-8ED4-02ACEA0860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A4B5E16-98DE-415D-8283-0EB97F0E3FA8}" type="pres">
      <dgm:prSet presAssocID="{514DDA78-B2D9-411F-9AE1-087A51632D56}" presName="parentText" presStyleLbl="node1" presStyleIdx="0" presStyleCnt="1" custScaleY="56482" custLinFactNeighborY="-1139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5657A3EE-4067-4112-9788-AA798D791347}" type="presOf" srcId="{514DDA78-B2D9-411F-9AE1-087A51632D56}" destId="{BA4B5E16-98DE-415D-8283-0EB97F0E3FA8}" srcOrd="0" destOrd="0" presId="urn:microsoft.com/office/officeart/2005/8/layout/vList2"/>
    <dgm:cxn modelId="{785CB072-1CEB-4FE1-B82F-29667D40520B}" type="presOf" srcId="{99317295-E6F4-44DB-8ED4-02ACEA086052}" destId="{37A912FF-050A-4B7F-859F-BF2B6ED92740}" srcOrd="0" destOrd="0" presId="urn:microsoft.com/office/officeart/2005/8/layout/vList2"/>
    <dgm:cxn modelId="{8558A371-0056-4E05-8812-6F8EB4B85186}" srcId="{99317295-E6F4-44DB-8ED4-02ACEA086052}" destId="{514DDA78-B2D9-411F-9AE1-087A51632D56}" srcOrd="0" destOrd="0" parTransId="{C56E12B7-3D11-4B3A-912B-400D264A1B04}" sibTransId="{C3A4A934-1023-4FBD-B06D-A07FCF3C3EDE}"/>
    <dgm:cxn modelId="{142A17D3-525B-4BED-9840-59B1BF6C6D61}" type="presParOf" srcId="{37A912FF-050A-4B7F-859F-BF2B6ED92740}" destId="{BA4B5E16-98DE-415D-8283-0EB97F0E3F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9317295-E6F4-44DB-8ED4-02ACEA086052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14DDA78-B2D9-411F-9AE1-087A51632D5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十一、桥梁博士与方案设计师互通</a:t>
          </a:r>
          <a:endParaRPr lang="zh-CN" altLang="en-US" sz="2400" dirty="0">
            <a:latin typeface="黑体" pitchFamily="49" charset="-122"/>
            <a:ea typeface="黑体" pitchFamily="49" charset="-122"/>
          </a:endParaRPr>
        </a:p>
      </dgm:t>
    </dgm:pt>
    <dgm:pt modelId="{C56E12B7-3D11-4B3A-912B-400D264A1B04}" type="par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C3A4A934-1023-4FBD-B06D-A07FCF3C3EDE}" type="sib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37A912FF-050A-4B7F-859F-BF2B6ED92740}" type="pres">
      <dgm:prSet presAssocID="{99317295-E6F4-44DB-8ED4-02ACEA0860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A4B5E16-98DE-415D-8283-0EB97F0E3FA8}" type="pres">
      <dgm:prSet presAssocID="{514DDA78-B2D9-411F-9AE1-087A51632D56}" presName="parentText" presStyleLbl="node1" presStyleIdx="0" presStyleCnt="1" custScaleY="56482" custLinFactNeighborY="-1139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CC4FE0F-921E-4A08-8C3A-E17A3658AEA4}" type="presOf" srcId="{99317295-E6F4-44DB-8ED4-02ACEA086052}" destId="{37A912FF-050A-4B7F-859F-BF2B6ED92740}" srcOrd="0" destOrd="0" presId="urn:microsoft.com/office/officeart/2005/8/layout/vList2"/>
    <dgm:cxn modelId="{8558A371-0056-4E05-8812-6F8EB4B85186}" srcId="{99317295-E6F4-44DB-8ED4-02ACEA086052}" destId="{514DDA78-B2D9-411F-9AE1-087A51632D56}" srcOrd="0" destOrd="0" parTransId="{C56E12B7-3D11-4B3A-912B-400D264A1B04}" sibTransId="{C3A4A934-1023-4FBD-B06D-A07FCF3C3EDE}"/>
    <dgm:cxn modelId="{A479A605-367A-4AE7-A56C-43ED28FD994B}" type="presOf" srcId="{514DDA78-B2D9-411F-9AE1-087A51632D56}" destId="{BA4B5E16-98DE-415D-8283-0EB97F0E3FA8}" srcOrd="0" destOrd="0" presId="urn:microsoft.com/office/officeart/2005/8/layout/vList2"/>
    <dgm:cxn modelId="{70DF3E2C-B3A1-4655-BF23-FF73120A184B}" type="presParOf" srcId="{37A912FF-050A-4B7F-859F-BF2B6ED92740}" destId="{BA4B5E16-98DE-415D-8283-0EB97F0E3F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99317295-E6F4-44DB-8ED4-02ACEA086052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14DDA78-B2D9-411F-9AE1-087A51632D5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zh-CN" altLang="en-US" sz="2400" b="1" dirty="0" smtClean="0">
              <a:latin typeface="黑体" pitchFamily="49" charset="-122"/>
              <a:ea typeface="黑体" pitchFamily="49" charset="-122"/>
            </a:rPr>
            <a:t>结语</a:t>
          </a:r>
          <a:endParaRPr lang="zh-CN" altLang="en-US" sz="2400" b="1" dirty="0">
            <a:latin typeface="黑体" pitchFamily="49" charset="-122"/>
            <a:ea typeface="黑体" pitchFamily="49" charset="-122"/>
          </a:endParaRPr>
        </a:p>
      </dgm:t>
    </dgm:pt>
    <dgm:pt modelId="{C56E12B7-3D11-4B3A-912B-400D264A1B04}" type="par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C3A4A934-1023-4FBD-B06D-A07FCF3C3EDE}" type="sib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37A912FF-050A-4B7F-859F-BF2B6ED92740}" type="pres">
      <dgm:prSet presAssocID="{99317295-E6F4-44DB-8ED4-02ACEA0860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A4B5E16-98DE-415D-8283-0EB97F0E3FA8}" type="pres">
      <dgm:prSet presAssocID="{514DDA78-B2D9-411F-9AE1-087A51632D56}" presName="parentText" presStyleLbl="node1" presStyleIdx="0" presStyleCnt="1" custScaleY="56482" custLinFactNeighborY="-1139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BF386B7-AC8B-4A96-A415-7954DC2B41EB}" type="presOf" srcId="{99317295-E6F4-44DB-8ED4-02ACEA086052}" destId="{37A912FF-050A-4B7F-859F-BF2B6ED92740}" srcOrd="0" destOrd="0" presId="urn:microsoft.com/office/officeart/2005/8/layout/vList2"/>
    <dgm:cxn modelId="{8558A371-0056-4E05-8812-6F8EB4B85186}" srcId="{99317295-E6F4-44DB-8ED4-02ACEA086052}" destId="{514DDA78-B2D9-411F-9AE1-087A51632D56}" srcOrd="0" destOrd="0" parTransId="{C56E12B7-3D11-4B3A-912B-400D264A1B04}" sibTransId="{C3A4A934-1023-4FBD-B06D-A07FCF3C3EDE}"/>
    <dgm:cxn modelId="{15FC34D0-58D2-4FBA-B412-0DE7A1768353}" type="presOf" srcId="{514DDA78-B2D9-411F-9AE1-087A51632D56}" destId="{BA4B5E16-98DE-415D-8283-0EB97F0E3FA8}" srcOrd="0" destOrd="0" presId="urn:microsoft.com/office/officeart/2005/8/layout/vList2"/>
    <dgm:cxn modelId="{0969FD64-DE88-4DF1-9361-C2640278BFF4}" type="presParOf" srcId="{37A912FF-050A-4B7F-859F-BF2B6ED92740}" destId="{BA4B5E16-98DE-415D-8283-0EB97F0E3F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9317295-E6F4-44DB-8ED4-02ACEA086052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14DDA78-B2D9-411F-9AE1-087A51632D5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一、桥梁博士发展历程</a:t>
          </a:r>
          <a:endParaRPr lang="zh-CN" altLang="en-US" sz="2400" dirty="0">
            <a:latin typeface="黑体" pitchFamily="49" charset="-122"/>
            <a:ea typeface="黑体" pitchFamily="49" charset="-122"/>
          </a:endParaRPr>
        </a:p>
      </dgm:t>
    </dgm:pt>
    <dgm:pt modelId="{C56E12B7-3D11-4B3A-912B-400D264A1B04}" type="par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C3A4A934-1023-4FBD-B06D-A07FCF3C3EDE}" type="sib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37A912FF-050A-4B7F-859F-BF2B6ED92740}" type="pres">
      <dgm:prSet presAssocID="{99317295-E6F4-44DB-8ED4-02ACEA0860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A4B5E16-98DE-415D-8283-0EB97F0E3FA8}" type="pres">
      <dgm:prSet presAssocID="{514DDA78-B2D9-411F-9AE1-087A51632D56}" presName="parentText" presStyleLbl="node1" presStyleIdx="0" presStyleCnt="1" custScaleY="56482" custLinFactNeighborY="-1139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D4BB4BD-9563-4BAF-9B74-D9904F96727B}" type="presOf" srcId="{514DDA78-B2D9-411F-9AE1-087A51632D56}" destId="{BA4B5E16-98DE-415D-8283-0EB97F0E3FA8}" srcOrd="0" destOrd="0" presId="urn:microsoft.com/office/officeart/2005/8/layout/vList2"/>
    <dgm:cxn modelId="{8558A371-0056-4E05-8812-6F8EB4B85186}" srcId="{99317295-E6F4-44DB-8ED4-02ACEA086052}" destId="{514DDA78-B2D9-411F-9AE1-087A51632D56}" srcOrd="0" destOrd="0" parTransId="{C56E12B7-3D11-4B3A-912B-400D264A1B04}" sibTransId="{C3A4A934-1023-4FBD-B06D-A07FCF3C3EDE}"/>
    <dgm:cxn modelId="{C222E2F4-F556-48D3-BFCF-D1BA4C3825A0}" type="presOf" srcId="{99317295-E6F4-44DB-8ED4-02ACEA086052}" destId="{37A912FF-050A-4B7F-859F-BF2B6ED92740}" srcOrd="0" destOrd="0" presId="urn:microsoft.com/office/officeart/2005/8/layout/vList2"/>
    <dgm:cxn modelId="{E92FDB73-CBC7-451C-8B1A-74372B6060BA}" type="presParOf" srcId="{37A912FF-050A-4B7F-859F-BF2B6ED92740}" destId="{BA4B5E16-98DE-415D-8283-0EB97F0E3F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9317295-E6F4-44DB-8ED4-02ACEA086052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14DDA78-B2D9-411F-9AE1-087A51632D5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三、桥梁博士基本功能介绍</a:t>
          </a:r>
          <a:endParaRPr lang="zh-CN" altLang="en-US" sz="2400" dirty="0">
            <a:latin typeface="黑体" pitchFamily="49" charset="-122"/>
            <a:ea typeface="黑体" pitchFamily="49" charset="-122"/>
          </a:endParaRPr>
        </a:p>
      </dgm:t>
    </dgm:pt>
    <dgm:pt modelId="{C56E12B7-3D11-4B3A-912B-400D264A1B04}" type="par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C3A4A934-1023-4FBD-B06D-A07FCF3C3EDE}" type="sib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37A912FF-050A-4B7F-859F-BF2B6ED92740}" type="pres">
      <dgm:prSet presAssocID="{99317295-E6F4-44DB-8ED4-02ACEA0860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A4B5E16-98DE-415D-8283-0EB97F0E3FA8}" type="pres">
      <dgm:prSet presAssocID="{514DDA78-B2D9-411F-9AE1-087A51632D56}" presName="parentText" presStyleLbl="node1" presStyleIdx="0" presStyleCnt="1" custScaleY="56482" custLinFactNeighborY="-1139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558A371-0056-4E05-8812-6F8EB4B85186}" srcId="{99317295-E6F4-44DB-8ED4-02ACEA086052}" destId="{514DDA78-B2D9-411F-9AE1-087A51632D56}" srcOrd="0" destOrd="0" parTransId="{C56E12B7-3D11-4B3A-912B-400D264A1B04}" sibTransId="{C3A4A934-1023-4FBD-B06D-A07FCF3C3EDE}"/>
    <dgm:cxn modelId="{B7921122-D187-4435-A549-8A9CBEEB784F}" type="presOf" srcId="{99317295-E6F4-44DB-8ED4-02ACEA086052}" destId="{37A912FF-050A-4B7F-859F-BF2B6ED92740}" srcOrd="0" destOrd="0" presId="urn:microsoft.com/office/officeart/2005/8/layout/vList2"/>
    <dgm:cxn modelId="{554B86B4-7B88-4EFE-B9F8-344D28A9A92B}" type="presOf" srcId="{514DDA78-B2D9-411F-9AE1-087A51632D56}" destId="{BA4B5E16-98DE-415D-8283-0EB97F0E3FA8}" srcOrd="0" destOrd="0" presId="urn:microsoft.com/office/officeart/2005/8/layout/vList2"/>
    <dgm:cxn modelId="{3A9AF4A5-F8BF-4BA6-A1A1-B9FE26636FBE}" type="presParOf" srcId="{37A912FF-050A-4B7F-859F-BF2B6ED92740}" destId="{BA4B5E16-98DE-415D-8283-0EB97F0E3F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9317295-E6F4-44DB-8ED4-02ACEA086052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14DDA78-B2D9-411F-9AE1-087A51632D5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四、组合结构计算功能</a:t>
          </a:r>
          <a:endParaRPr lang="zh-CN" altLang="en-US" sz="2400" dirty="0">
            <a:latin typeface="黑体" pitchFamily="49" charset="-122"/>
            <a:ea typeface="黑体" pitchFamily="49" charset="-122"/>
          </a:endParaRPr>
        </a:p>
      </dgm:t>
    </dgm:pt>
    <dgm:pt modelId="{C56E12B7-3D11-4B3A-912B-400D264A1B04}" type="par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C3A4A934-1023-4FBD-B06D-A07FCF3C3EDE}" type="sib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37A912FF-050A-4B7F-859F-BF2B6ED92740}" type="pres">
      <dgm:prSet presAssocID="{99317295-E6F4-44DB-8ED4-02ACEA0860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A4B5E16-98DE-415D-8283-0EB97F0E3FA8}" type="pres">
      <dgm:prSet presAssocID="{514DDA78-B2D9-411F-9AE1-087A51632D56}" presName="parentText" presStyleLbl="node1" presStyleIdx="0" presStyleCnt="1" custScaleY="56482" custLinFactNeighborY="-1139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6ACC0A6-909A-4BD2-8251-8A910FCAE9F1}" type="presOf" srcId="{514DDA78-B2D9-411F-9AE1-087A51632D56}" destId="{BA4B5E16-98DE-415D-8283-0EB97F0E3FA8}" srcOrd="0" destOrd="0" presId="urn:microsoft.com/office/officeart/2005/8/layout/vList2"/>
    <dgm:cxn modelId="{8558A371-0056-4E05-8812-6F8EB4B85186}" srcId="{99317295-E6F4-44DB-8ED4-02ACEA086052}" destId="{514DDA78-B2D9-411F-9AE1-087A51632D56}" srcOrd="0" destOrd="0" parTransId="{C56E12B7-3D11-4B3A-912B-400D264A1B04}" sibTransId="{C3A4A934-1023-4FBD-B06D-A07FCF3C3EDE}"/>
    <dgm:cxn modelId="{F625E63B-08DE-466F-AE1D-8D12BDFA2295}" type="presOf" srcId="{99317295-E6F4-44DB-8ED4-02ACEA086052}" destId="{37A912FF-050A-4B7F-859F-BF2B6ED92740}" srcOrd="0" destOrd="0" presId="urn:microsoft.com/office/officeart/2005/8/layout/vList2"/>
    <dgm:cxn modelId="{0AED6228-5DF6-480D-9055-AA2B3A575E6A}" type="presParOf" srcId="{37A912FF-050A-4B7F-859F-BF2B6ED92740}" destId="{BA4B5E16-98DE-415D-8283-0EB97F0E3F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9317295-E6F4-44DB-8ED4-02ACEA086052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14DDA78-B2D9-411F-9AE1-087A51632D5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五、抗震分析</a:t>
          </a:r>
          <a:endParaRPr lang="zh-CN" altLang="en-US" sz="2400" dirty="0">
            <a:latin typeface="黑体" pitchFamily="49" charset="-122"/>
            <a:ea typeface="黑体" pitchFamily="49" charset="-122"/>
          </a:endParaRPr>
        </a:p>
      </dgm:t>
    </dgm:pt>
    <dgm:pt modelId="{C56E12B7-3D11-4B3A-912B-400D264A1B04}" type="par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C3A4A934-1023-4FBD-B06D-A07FCF3C3EDE}" type="sib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37A912FF-050A-4B7F-859F-BF2B6ED92740}" type="pres">
      <dgm:prSet presAssocID="{99317295-E6F4-44DB-8ED4-02ACEA0860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A4B5E16-98DE-415D-8283-0EB97F0E3FA8}" type="pres">
      <dgm:prSet presAssocID="{514DDA78-B2D9-411F-9AE1-087A51632D56}" presName="parentText" presStyleLbl="node1" presStyleIdx="0" presStyleCnt="1" custScaleY="56482" custLinFactNeighborY="-1139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558A371-0056-4E05-8812-6F8EB4B85186}" srcId="{99317295-E6F4-44DB-8ED4-02ACEA086052}" destId="{514DDA78-B2D9-411F-9AE1-087A51632D56}" srcOrd="0" destOrd="0" parTransId="{C56E12B7-3D11-4B3A-912B-400D264A1B04}" sibTransId="{C3A4A934-1023-4FBD-B06D-A07FCF3C3EDE}"/>
    <dgm:cxn modelId="{F04EF71C-B576-4F06-8C3A-E244570DA5FC}" type="presOf" srcId="{514DDA78-B2D9-411F-9AE1-087A51632D56}" destId="{BA4B5E16-98DE-415D-8283-0EB97F0E3FA8}" srcOrd="0" destOrd="0" presId="urn:microsoft.com/office/officeart/2005/8/layout/vList2"/>
    <dgm:cxn modelId="{6CF941D9-E891-42F5-9919-B5DF194F518E}" type="presOf" srcId="{99317295-E6F4-44DB-8ED4-02ACEA086052}" destId="{37A912FF-050A-4B7F-859F-BF2B6ED92740}" srcOrd="0" destOrd="0" presId="urn:microsoft.com/office/officeart/2005/8/layout/vList2"/>
    <dgm:cxn modelId="{887E4070-F6DE-4EB3-A4FE-477D521AE0E8}" type="presParOf" srcId="{37A912FF-050A-4B7F-859F-BF2B6ED92740}" destId="{BA4B5E16-98DE-415D-8283-0EB97F0E3F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9317295-E6F4-44DB-8ED4-02ACEA086052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14DDA78-B2D9-411F-9AE1-087A51632D5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六、悬索桥</a:t>
          </a:r>
          <a:endParaRPr lang="zh-CN" altLang="en-US" sz="2400" dirty="0">
            <a:latin typeface="黑体" pitchFamily="49" charset="-122"/>
            <a:ea typeface="黑体" pitchFamily="49" charset="-122"/>
          </a:endParaRPr>
        </a:p>
      </dgm:t>
    </dgm:pt>
    <dgm:pt modelId="{C56E12B7-3D11-4B3A-912B-400D264A1B04}" type="par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C3A4A934-1023-4FBD-B06D-A07FCF3C3EDE}" type="sib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37A912FF-050A-4B7F-859F-BF2B6ED92740}" type="pres">
      <dgm:prSet presAssocID="{99317295-E6F4-44DB-8ED4-02ACEA0860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A4B5E16-98DE-415D-8283-0EB97F0E3FA8}" type="pres">
      <dgm:prSet presAssocID="{514DDA78-B2D9-411F-9AE1-087A51632D56}" presName="parentText" presStyleLbl="node1" presStyleIdx="0" presStyleCnt="1" custScaleY="56482" custLinFactNeighborY="-1139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558A371-0056-4E05-8812-6F8EB4B85186}" srcId="{99317295-E6F4-44DB-8ED4-02ACEA086052}" destId="{514DDA78-B2D9-411F-9AE1-087A51632D56}" srcOrd="0" destOrd="0" parTransId="{C56E12B7-3D11-4B3A-912B-400D264A1B04}" sibTransId="{C3A4A934-1023-4FBD-B06D-A07FCF3C3EDE}"/>
    <dgm:cxn modelId="{3FF00AD5-9737-4A42-A930-F8133D4E8F92}" type="presOf" srcId="{514DDA78-B2D9-411F-9AE1-087A51632D56}" destId="{BA4B5E16-98DE-415D-8283-0EB97F0E3FA8}" srcOrd="0" destOrd="0" presId="urn:microsoft.com/office/officeart/2005/8/layout/vList2"/>
    <dgm:cxn modelId="{24897115-73D8-4C1B-BD37-FFB74965AE6A}" type="presOf" srcId="{99317295-E6F4-44DB-8ED4-02ACEA086052}" destId="{37A912FF-050A-4B7F-859F-BF2B6ED92740}" srcOrd="0" destOrd="0" presId="urn:microsoft.com/office/officeart/2005/8/layout/vList2"/>
    <dgm:cxn modelId="{3186B6D4-E235-4D86-96CA-646B90D12CBA}" type="presParOf" srcId="{37A912FF-050A-4B7F-859F-BF2B6ED92740}" destId="{BA4B5E16-98DE-415D-8283-0EB97F0E3F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9317295-E6F4-44DB-8ED4-02ACEA086052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14DDA78-B2D9-411F-9AE1-087A51632D5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七、索力优化</a:t>
          </a:r>
          <a:endParaRPr lang="zh-CN" altLang="en-US" sz="2400" dirty="0">
            <a:latin typeface="黑体" pitchFamily="49" charset="-122"/>
            <a:ea typeface="黑体" pitchFamily="49" charset="-122"/>
          </a:endParaRPr>
        </a:p>
      </dgm:t>
    </dgm:pt>
    <dgm:pt modelId="{C56E12B7-3D11-4B3A-912B-400D264A1B04}" type="par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C3A4A934-1023-4FBD-B06D-A07FCF3C3EDE}" type="sib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37A912FF-050A-4B7F-859F-BF2B6ED92740}" type="pres">
      <dgm:prSet presAssocID="{99317295-E6F4-44DB-8ED4-02ACEA0860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A4B5E16-98DE-415D-8283-0EB97F0E3FA8}" type="pres">
      <dgm:prSet presAssocID="{514DDA78-B2D9-411F-9AE1-087A51632D56}" presName="parentText" presStyleLbl="node1" presStyleIdx="0" presStyleCnt="1" custScaleY="56482" custLinFactNeighborY="-1139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D5A76CC-95FE-4C77-AFC3-D62C6C681B65}" type="presOf" srcId="{99317295-E6F4-44DB-8ED4-02ACEA086052}" destId="{37A912FF-050A-4B7F-859F-BF2B6ED92740}" srcOrd="0" destOrd="0" presId="urn:microsoft.com/office/officeart/2005/8/layout/vList2"/>
    <dgm:cxn modelId="{FC784BEF-4AD9-4C9B-8239-1F17ABDE13EE}" type="presOf" srcId="{514DDA78-B2D9-411F-9AE1-087A51632D56}" destId="{BA4B5E16-98DE-415D-8283-0EB97F0E3FA8}" srcOrd="0" destOrd="0" presId="urn:microsoft.com/office/officeart/2005/8/layout/vList2"/>
    <dgm:cxn modelId="{8558A371-0056-4E05-8812-6F8EB4B85186}" srcId="{99317295-E6F4-44DB-8ED4-02ACEA086052}" destId="{514DDA78-B2D9-411F-9AE1-087A51632D56}" srcOrd="0" destOrd="0" parTransId="{C56E12B7-3D11-4B3A-912B-400D264A1B04}" sibTransId="{C3A4A934-1023-4FBD-B06D-A07FCF3C3EDE}"/>
    <dgm:cxn modelId="{F2E4B28B-C89F-46D6-9EC7-1724FFD98F56}" type="presParOf" srcId="{37A912FF-050A-4B7F-859F-BF2B6ED92740}" destId="{BA4B5E16-98DE-415D-8283-0EB97F0E3F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9317295-E6F4-44DB-8ED4-02ACEA086052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14DDA78-B2D9-411F-9AE1-087A51632D5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zh-CN" altLang="en-US" sz="2400" dirty="0" smtClean="0">
              <a:latin typeface="黑体" pitchFamily="49" charset="-122"/>
              <a:ea typeface="黑体" pitchFamily="49" charset="-122"/>
            </a:rPr>
            <a:t>八、支持规范</a:t>
          </a:r>
          <a:endParaRPr lang="zh-CN" altLang="en-US" sz="2400" dirty="0">
            <a:latin typeface="黑体" pitchFamily="49" charset="-122"/>
            <a:ea typeface="黑体" pitchFamily="49" charset="-122"/>
          </a:endParaRPr>
        </a:p>
      </dgm:t>
    </dgm:pt>
    <dgm:pt modelId="{C56E12B7-3D11-4B3A-912B-400D264A1B04}" type="par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C3A4A934-1023-4FBD-B06D-A07FCF3C3EDE}" type="sibTrans" cxnId="{8558A371-0056-4E05-8812-6F8EB4B85186}">
      <dgm:prSet/>
      <dgm:spPr/>
      <dgm:t>
        <a:bodyPr/>
        <a:lstStyle/>
        <a:p>
          <a:endParaRPr lang="zh-CN" altLang="en-US" sz="2400">
            <a:latin typeface="黑体" pitchFamily="49" charset="-122"/>
            <a:ea typeface="黑体" pitchFamily="49" charset="-122"/>
          </a:endParaRPr>
        </a:p>
      </dgm:t>
    </dgm:pt>
    <dgm:pt modelId="{37A912FF-050A-4B7F-859F-BF2B6ED92740}" type="pres">
      <dgm:prSet presAssocID="{99317295-E6F4-44DB-8ED4-02ACEA0860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A4B5E16-98DE-415D-8283-0EB97F0E3FA8}" type="pres">
      <dgm:prSet presAssocID="{514DDA78-B2D9-411F-9AE1-087A51632D56}" presName="parentText" presStyleLbl="node1" presStyleIdx="0" presStyleCnt="1" custScaleY="56482" custLinFactNeighborY="-1139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558A371-0056-4E05-8812-6F8EB4B85186}" srcId="{99317295-E6F4-44DB-8ED4-02ACEA086052}" destId="{514DDA78-B2D9-411F-9AE1-087A51632D56}" srcOrd="0" destOrd="0" parTransId="{C56E12B7-3D11-4B3A-912B-400D264A1B04}" sibTransId="{C3A4A934-1023-4FBD-B06D-A07FCF3C3EDE}"/>
    <dgm:cxn modelId="{D90A485E-9EBB-40BD-9EB0-CC94B0BA2E2B}" type="presOf" srcId="{99317295-E6F4-44DB-8ED4-02ACEA086052}" destId="{37A912FF-050A-4B7F-859F-BF2B6ED92740}" srcOrd="0" destOrd="0" presId="urn:microsoft.com/office/officeart/2005/8/layout/vList2"/>
    <dgm:cxn modelId="{58851C72-00A0-4F9C-B30B-59FA5E0294A0}" type="presOf" srcId="{514DDA78-B2D9-411F-9AE1-087A51632D56}" destId="{BA4B5E16-98DE-415D-8283-0EB97F0E3FA8}" srcOrd="0" destOrd="0" presId="urn:microsoft.com/office/officeart/2005/8/layout/vList2"/>
    <dgm:cxn modelId="{AC95ED78-E276-44EC-8FA9-033951375A37}" type="presParOf" srcId="{37A912FF-050A-4B7F-859F-BF2B6ED92740}" destId="{BA4B5E16-98DE-415D-8283-0EB97F0E3F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B5E16-98DE-415D-8283-0EB97F0E3FA8}">
      <dsp:nvSpPr>
        <dsp:cNvPr id="0" name=""/>
        <dsp:cNvSpPr/>
      </dsp:nvSpPr>
      <dsp:spPr>
        <a:xfrm>
          <a:off x="0" y="0"/>
          <a:ext cx="4643470" cy="6872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九、桥博</a:t>
          </a:r>
          <a:r>
            <a:rPr lang="en-US" altLang="zh-CN" sz="2400" kern="1200" dirty="0" smtClean="0">
              <a:latin typeface="黑体" pitchFamily="49" charset="-122"/>
              <a:ea typeface="黑体" pitchFamily="49" charset="-122"/>
            </a:rPr>
            <a:t>V4.0</a:t>
          </a: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模型及单元简介</a:t>
          </a:r>
          <a:endParaRPr lang="zh-CN" altLang="en-US" sz="2400" kern="1200" dirty="0">
            <a:latin typeface="黑体" pitchFamily="49" charset="-122"/>
            <a:ea typeface="黑体" pitchFamily="49" charset="-122"/>
          </a:endParaRPr>
        </a:p>
      </dsp:txBody>
      <dsp:txXfrm>
        <a:off x="33550" y="33550"/>
        <a:ext cx="4576370" cy="62017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B5E16-98DE-415D-8283-0EB97F0E3FA8}">
      <dsp:nvSpPr>
        <dsp:cNvPr id="0" name=""/>
        <dsp:cNvSpPr/>
      </dsp:nvSpPr>
      <dsp:spPr>
        <a:xfrm>
          <a:off x="0" y="0"/>
          <a:ext cx="4643470" cy="6872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十、公司</a:t>
          </a:r>
          <a:r>
            <a:rPr lang="zh-CN" altLang="zh-CN" sz="2400" kern="1200" dirty="0" smtClean="0">
              <a:latin typeface="黑体" pitchFamily="49" charset="-122"/>
              <a:ea typeface="黑体" pitchFamily="49" charset="-122"/>
            </a:rPr>
            <a:t>研发</a:t>
          </a: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新成果</a:t>
          </a:r>
          <a:endParaRPr lang="zh-CN" altLang="en-US" sz="2400" kern="1200" dirty="0">
            <a:latin typeface="黑体" pitchFamily="49" charset="-122"/>
            <a:ea typeface="黑体" pitchFamily="49" charset="-122"/>
          </a:endParaRPr>
        </a:p>
      </dsp:txBody>
      <dsp:txXfrm>
        <a:off x="33550" y="33550"/>
        <a:ext cx="4576370" cy="62017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B5E16-98DE-415D-8283-0EB97F0E3FA8}">
      <dsp:nvSpPr>
        <dsp:cNvPr id="0" name=""/>
        <dsp:cNvSpPr/>
      </dsp:nvSpPr>
      <dsp:spPr>
        <a:xfrm>
          <a:off x="0" y="0"/>
          <a:ext cx="4643470" cy="6872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十、公司</a:t>
          </a:r>
          <a:r>
            <a:rPr lang="zh-CN" altLang="zh-CN" sz="2400" kern="1200" dirty="0" smtClean="0">
              <a:latin typeface="黑体" pitchFamily="49" charset="-122"/>
              <a:ea typeface="黑体" pitchFamily="49" charset="-122"/>
            </a:rPr>
            <a:t>研发</a:t>
          </a: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新成果</a:t>
          </a:r>
          <a:endParaRPr lang="zh-CN" altLang="en-US" sz="2400" kern="1200" dirty="0">
            <a:latin typeface="黑体" pitchFamily="49" charset="-122"/>
            <a:ea typeface="黑体" pitchFamily="49" charset="-122"/>
          </a:endParaRPr>
        </a:p>
      </dsp:txBody>
      <dsp:txXfrm>
        <a:off x="33550" y="33550"/>
        <a:ext cx="4576370" cy="62017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B5E16-98DE-415D-8283-0EB97F0E3FA8}">
      <dsp:nvSpPr>
        <dsp:cNvPr id="0" name=""/>
        <dsp:cNvSpPr/>
      </dsp:nvSpPr>
      <dsp:spPr>
        <a:xfrm>
          <a:off x="0" y="0"/>
          <a:ext cx="4643470" cy="6872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十、公司</a:t>
          </a:r>
          <a:r>
            <a:rPr lang="zh-CN" altLang="zh-CN" sz="2400" kern="1200" dirty="0" smtClean="0">
              <a:latin typeface="黑体" pitchFamily="49" charset="-122"/>
              <a:ea typeface="黑体" pitchFamily="49" charset="-122"/>
            </a:rPr>
            <a:t>研发</a:t>
          </a: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新成果</a:t>
          </a:r>
          <a:endParaRPr lang="zh-CN" altLang="en-US" sz="2400" kern="1200" dirty="0">
            <a:latin typeface="黑体" pitchFamily="49" charset="-122"/>
            <a:ea typeface="黑体" pitchFamily="49" charset="-122"/>
          </a:endParaRPr>
        </a:p>
      </dsp:txBody>
      <dsp:txXfrm>
        <a:off x="33550" y="33550"/>
        <a:ext cx="4576370" cy="62017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B5E16-98DE-415D-8283-0EB97F0E3FA8}">
      <dsp:nvSpPr>
        <dsp:cNvPr id="0" name=""/>
        <dsp:cNvSpPr/>
      </dsp:nvSpPr>
      <dsp:spPr>
        <a:xfrm>
          <a:off x="0" y="0"/>
          <a:ext cx="4643470" cy="6872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十、公司</a:t>
          </a:r>
          <a:r>
            <a:rPr lang="zh-CN" altLang="zh-CN" sz="2400" kern="1200" dirty="0" smtClean="0">
              <a:latin typeface="黑体" pitchFamily="49" charset="-122"/>
              <a:ea typeface="黑体" pitchFamily="49" charset="-122"/>
            </a:rPr>
            <a:t>研发</a:t>
          </a: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新成果</a:t>
          </a:r>
          <a:endParaRPr lang="zh-CN" altLang="en-US" sz="2400" kern="1200" dirty="0">
            <a:latin typeface="黑体" pitchFamily="49" charset="-122"/>
            <a:ea typeface="黑体" pitchFamily="49" charset="-122"/>
          </a:endParaRPr>
        </a:p>
      </dsp:txBody>
      <dsp:txXfrm>
        <a:off x="33550" y="33550"/>
        <a:ext cx="4576370" cy="62017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B5E16-98DE-415D-8283-0EB97F0E3FA8}">
      <dsp:nvSpPr>
        <dsp:cNvPr id="0" name=""/>
        <dsp:cNvSpPr/>
      </dsp:nvSpPr>
      <dsp:spPr>
        <a:xfrm>
          <a:off x="0" y="0"/>
          <a:ext cx="4643470" cy="6872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十、公司</a:t>
          </a:r>
          <a:r>
            <a:rPr lang="zh-CN" altLang="zh-CN" sz="2400" kern="1200" dirty="0" smtClean="0">
              <a:latin typeface="黑体" pitchFamily="49" charset="-122"/>
              <a:ea typeface="黑体" pitchFamily="49" charset="-122"/>
            </a:rPr>
            <a:t>研发</a:t>
          </a: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新成果</a:t>
          </a:r>
          <a:endParaRPr lang="zh-CN" altLang="en-US" sz="2400" kern="1200" dirty="0">
            <a:latin typeface="黑体" pitchFamily="49" charset="-122"/>
            <a:ea typeface="黑体" pitchFamily="49" charset="-122"/>
          </a:endParaRPr>
        </a:p>
      </dsp:txBody>
      <dsp:txXfrm>
        <a:off x="33550" y="33550"/>
        <a:ext cx="4576370" cy="62017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B5E16-98DE-415D-8283-0EB97F0E3FA8}">
      <dsp:nvSpPr>
        <dsp:cNvPr id="0" name=""/>
        <dsp:cNvSpPr/>
      </dsp:nvSpPr>
      <dsp:spPr>
        <a:xfrm>
          <a:off x="0" y="0"/>
          <a:ext cx="4643470" cy="6872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十、公司</a:t>
          </a:r>
          <a:r>
            <a:rPr lang="zh-CN" altLang="zh-CN" sz="2400" kern="1200" dirty="0" smtClean="0">
              <a:latin typeface="黑体" pitchFamily="49" charset="-122"/>
              <a:ea typeface="黑体" pitchFamily="49" charset="-122"/>
            </a:rPr>
            <a:t>研发</a:t>
          </a: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新成果</a:t>
          </a:r>
          <a:endParaRPr lang="zh-CN" altLang="en-US" sz="2400" kern="1200" dirty="0">
            <a:latin typeface="黑体" pitchFamily="49" charset="-122"/>
            <a:ea typeface="黑体" pitchFamily="49" charset="-122"/>
          </a:endParaRPr>
        </a:p>
      </dsp:txBody>
      <dsp:txXfrm>
        <a:off x="33550" y="33550"/>
        <a:ext cx="4576370" cy="62017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B5E16-98DE-415D-8283-0EB97F0E3FA8}">
      <dsp:nvSpPr>
        <dsp:cNvPr id="0" name=""/>
        <dsp:cNvSpPr/>
      </dsp:nvSpPr>
      <dsp:spPr>
        <a:xfrm>
          <a:off x="0" y="0"/>
          <a:ext cx="4643470" cy="6872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十、公司</a:t>
          </a:r>
          <a:r>
            <a:rPr lang="zh-CN" altLang="zh-CN" sz="2400" kern="1200" dirty="0" smtClean="0">
              <a:latin typeface="黑体" pitchFamily="49" charset="-122"/>
              <a:ea typeface="黑体" pitchFamily="49" charset="-122"/>
            </a:rPr>
            <a:t>研发</a:t>
          </a: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新成果</a:t>
          </a:r>
          <a:endParaRPr lang="zh-CN" altLang="en-US" sz="2400" kern="1200" dirty="0">
            <a:latin typeface="黑体" pitchFamily="49" charset="-122"/>
            <a:ea typeface="黑体" pitchFamily="49" charset="-122"/>
          </a:endParaRPr>
        </a:p>
      </dsp:txBody>
      <dsp:txXfrm>
        <a:off x="33550" y="33550"/>
        <a:ext cx="4576370" cy="62017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B5E16-98DE-415D-8283-0EB97F0E3FA8}">
      <dsp:nvSpPr>
        <dsp:cNvPr id="0" name=""/>
        <dsp:cNvSpPr/>
      </dsp:nvSpPr>
      <dsp:spPr>
        <a:xfrm>
          <a:off x="0" y="0"/>
          <a:ext cx="4643470" cy="6872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十、公司</a:t>
          </a:r>
          <a:r>
            <a:rPr lang="zh-CN" altLang="zh-CN" sz="2400" kern="1200" dirty="0" smtClean="0">
              <a:latin typeface="黑体" pitchFamily="49" charset="-122"/>
              <a:ea typeface="黑体" pitchFamily="49" charset="-122"/>
            </a:rPr>
            <a:t>研发</a:t>
          </a: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新成果</a:t>
          </a:r>
          <a:endParaRPr lang="zh-CN" altLang="en-US" sz="2400" kern="1200" dirty="0">
            <a:latin typeface="黑体" pitchFamily="49" charset="-122"/>
            <a:ea typeface="黑体" pitchFamily="49" charset="-122"/>
          </a:endParaRPr>
        </a:p>
      </dsp:txBody>
      <dsp:txXfrm>
        <a:off x="33550" y="33550"/>
        <a:ext cx="4576370" cy="62017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B5E16-98DE-415D-8283-0EB97F0E3FA8}">
      <dsp:nvSpPr>
        <dsp:cNvPr id="0" name=""/>
        <dsp:cNvSpPr/>
      </dsp:nvSpPr>
      <dsp:spPr>
        <a:xfrm>
          <a:off x="0" y="0"/>
          <a:ext cx="4643470" cy="6872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十、公司</a:t>
          </a:r>
          <a:r>
            <a:rPr lang="zh-CN" altLang="zh-CN" sz="2400" kern="1200" dirty="0" smtClean="0">
              <a:latin typeface="黑体" pitchFamily="49" charset="-122"/>
              <a:ea typeface="黑体" pitchFamily="49" charset="-122"/>
            </a:rPr>
            <a:t>研发</a:t>
          </a: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新成果</a:t>
          </a:r>
          <a:endParaRPr lang="zh-CN" altLang="en-US" sz="2400" kern="1200" dirty="0">
            <a:latin typeface="黑体" pitchFamily="49" charset="-122"/>
            <a:ea typeface="黑体" pitchFamily="49" charset="-122"/>
          </a:endParaRPr>
        </a:p>
      </dsp:txBody>
      <dsp:txXfrm>
        <a:off x="33550" y="33550"/>
        <a:ext cx="4576370" cy="6201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B5E16-98DE-415D-8283-0EB97F0E3FA8}">
      <dsp:nvSpPr>
        <dsp:cNvPr id="0" name=""/>
        <dsp:cNvSpPr/>
      </dsp:nvSpPr>
      <dsp:spPr>
        <a:xfrm>
          <a:off x="0" y="0"/>
          <a:ext cx="4643470" cy="6872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内容提要</a:t>
          </a:r>
          <a:endParaRPr lang="zh-CN" altLang="en-US" sz="2400" kern="1200" dirty="0">
            <a:latin typeface="黑体" pitchFamily="49" charset="-122"/>
            <a:ea typeface="黑体" pitchFamily="49" charset="-122"/>
          </a:endParaRPr>
        </a:p>
      </dsp:txBody>
      <dsp:txXfrm>
        <a:off x="33550" y="33550"/>
        <a:ext cx="4576370" cy="62017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B5E16-98DE-415D-8283-0EB97F0E3FA8}">
      <dsp:nvSpPr>
        <dsp:cNvPr id="0" name=""/>
        <dsp:cNvSpPr/>
      </dsp:nvSpPr>
      <dsp:spPr>
        <a:xfrm>
          <a:off x="0" y="0"/>
          <a:ext cx="4643470" cy="6872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十、公司</a:t>
          </a:r>
          <a:r>
            <a:rPr lang="zh-CN" altLang="zh-CN" sz="2400" kern="1200" dirty="0" smtClean="0">
              <a:latin typeface="黑体" pitchFamily="49" charset="-122"/>
              <a:ea typeface="黑体" pitchFamily="49" charset="-122"/>
            </a:rPr>
            <a:t>研发</a:t>
          </a: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新成果</a:t>
          </a:r>
          <a:endParaRPr lang="zh-CN" altLang="en-US" sz="2400" kern="1200" dirty="0">
            <a:latin typeface="黑体" pitchFamily="49" charset="-122"/>
            <a:ea typeface="黑体" pitchFamily="49" charset="-122"/>
          </a:endParaRPr>
        </a:p>
      </dsp:txBody>
      <dsp:txXfrm>
        <a:off x="33550" y="33550"/>
        <a:ext cx="4576370" cy="620172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B5E16-98DE-415D-8283-0EB97F0E3FA8}">
      <dsp:nvSpPr>
        <dsp:cNvPr id="0" name=""/>
        <dsp:cNvSpPr/>
      </dsp:nvSpPr>
      <dsp:spPr>
        <a:xfrm>
          <a:off x="0" y="0"/>
          <a:ext cx="5656142" cy="6872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十一、桥梁博士与方案设计师互通</a:t>
          </a:r>
          <a:endParaRPr lang="zh-CN" altLang="en-US" sz="2400" kern="1200" dirty="0">
            <a:latin typeface="黑体" pitchFamily="49" charset="-122"/>
            <a:ea typeface="黑体" pitchFamily="49" charset="-122"/>
          </a:endParaRPr>
        </a:p>
      </dsp:txBody>
      <dsp:txXfrm>
        <a:off x="33550" y="33550"/>
        <a:ext cx="5589042" cy="620172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B5E16-98DE-415D-8283-0EB97F0E3FA8}">
      <dsp:nvSpPr>
        <dsp:cNvPr id="0" name=""/>
        <dsp:cNvSpPr/>
      </dsp:nvSpPr>
      <dsp:spPr>
        <a:xfrm>
          <a:off x="0" y="0"/>
          <a:ext cx="4643470" cy="6872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latin typeface="黑体" pitchFamily="49" charset="-122"/>
              <a:ea typeface="黑体" pitchFamily="49" charset="-122"/>
            </a:rPr>
            <a:t>结语</a:t>
          </a:r>
          <a:endParaRPr lang="zh-CN" altLang="en-US" sz="2400" b="1" kern="1200" dirty="0">
            <a:latin typeface="黑体" pitchFamily="49" charset="-122"/>
            <a:ea typeface="黑体" pitchFamily="49" charset="-122"/>
          </a:endParaRPr>
        </a:p>
      </dsp:txBody>
      <dsp:txXfrm>
        <a:off x="33550" y="33550"/>
        <a:ext cx="4576370" cy="6201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B5E16-98DE-415D-8283-0EB97F0E3FA8}">
      <dsp:nvSpPr>
        <dsp:cNvPr id="0" name=""/>
        <dsp:cNvSpPr/>
      </dsp:nvSpPr>
      <dsp:spPr>
        <a:xfrm>
          <a:off x="0" y="0"/>
          <a:ext cx="4643470" cy="6872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一、桥梁博士发展历程</a:t>
          </a:r>
          <a:endParaRPr lang="zh-CN" altLang="en-US" sz="2400" kern="1200" dirty="0">
            <a:latin typeface="黑体" pitchFamily="49" charset="-122"/>
            <a:ea typeface="黑体" pitchFamily="49" charset="-122"/>
          </a:endParaRPr>
        </a:p>
      </dsp:txBody>
      <dsp:txXfrm>
        <a:off x="33550" y="33550"/>
        <a:ext cx="4576370" cy="6201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B5E16-98DE-415D-8283-0EB97F0E3FA8}">
      <dsp:nvSpPr>
        <dsp:cNvPr id="0" name=""/>
        <dsp:cNvSpPr/>
      </dsp:nvSpPr>
      <dsp:spPr>
        <a:xfrm>
          <a:off x="0" y="0"/>
          <a:ext cx="4643470" cy="6872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三、桥梁博士基本功能介绍</a:t>
          </a:r>
          <a:endParaRPr lang="zh-CN" altLang="en-US" sz="2400" kern="1200" dirty="0">
            <a:latin typeface="黑体" pitchFamily="49" charset="-122"/>
            <a:ea typeface="黑体" pitchFamily="49" charset="-122"/>
          </a:endParaRPr>
        </a:p>
      </dsp:txBody>
      <dsp:txXfrm>
        <a:off x="33550" y="33550"/>
        <a:ext cx="4576370" cy="62017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B5E16-98DE-415D-8283-0EB97F0E3FA8}">
      <dsp:nvSpPr>
        <dsp:cNvPr id="0" name=""/>
        <dsp:cNvSpPr/>
      </dsp:nvSpPr>
      <dsp:spPr>
        <a:xfrm>
          <a:off x="0" y="0"/>
          <a:ext cx="4643470" cy="6872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四、组合结构计算功能</a:t>
          </a:r>
          <a:endParaRPr lang="zh-CN" altLang="en-US" sz="2400" kern="1200" dirty="0">
            <a:latin typeface="黑体" pitchFamily="49" charset="-122"/>
            <a:ea typeface="黑体" pitchFamily="49" charset="-122"/>
          </a:endParaRPr>
        </a:p>
      </dsp:txBody>
      <dsp:txXfrm>
        <a:off x="33550" y="33550"/>
        <a:ext cx="4576370" cy="62017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B5E16-98DE-415D-8283-0EB97F0E3FA8}">
      <dsp:nvSpPr>
        <dsp:cNvPr id="0" name=""/>
        <dsp:cNvSpPr/>
      </dsp:nvSpPr>
      <dsp:spPr>
        <a:xfrm>
          <a:off x="0" y="0"/>
          <a:ext cx="4643470" cy="6872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五、抗震分析</a:t>
          </a:r>
          <a:endParaRPr lang="zh-CN" altLang="en-US" sz="2400" kern="1200" dirty="0">
            <a:latin typeface="黑体" pitchFamily="49" charset="-122"/>
            <a:ea typeface="黑体" pitchFamily="49" charset="-122"/>
          </a:endParaRPr>
        </a:p>
      </dsp:txBody>
      <dsp:txXfrm>
        <a:off x="33550" y="33550"/>
        <a:ext cx="4576370" cy="62017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B5E16-98DE-415D-8283-0EB97F0E3FA8}">
      <dsp:nvSpPr>
        <dsp:cNvPr id="0" name=""/>
        <dsp:cNvSpPr/>
      </dsp:nvSpPr>
      <dsp:spPr>
        <a:xfrm>
          <a:off x="0" y="0"/>
          <a:ext cx="4643470" cy="6872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六、悬索桥</a:t>
          </a:r>
          <a:endParaRPr lang="zh-CN" altLang="en-US" sz="2400" kern="1200" dirty="0">
            <a:latin typeface="黑体" pitchFamily="49" charset="-122"/>
            <a:ea typeface="黑体" pitchFamily="49" charset="-122"/>
          </a:endParaRPr>
        </a:p>
      </dsp:txBody>
      <dsp:txXfrm>
        <a:off x="33550" y="33550"/>
        <a:ext cx="4576370" cy="62017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B5E16-98DE-415D-8283-0EB97F0E3FA8}">
      <dsp:nvSpPr>
        <dsp:cNvPr id="0" name=""/>
        <dsp:cNvSpPr/>
      </dsp:nvSpPr>
      <dsp:spPr>
        <a:xfrm>
          <a:off x="0" y="0"/>
          <a:ext cx="4643470" cy="6872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七、索力优化</a:t>
          </a:r>
          <a:endParaRPr lang="zh-CN" altLang="en-US" sz="2400" kern="1200" dirty="0">
            <a:latin typeface="黑体" pitchFamily="49" charset="-122"/>
            <a:ea typeface="黑体" pitchFamily="49" charset="-122"/>
          </a:endParaRPr>
        </a:p>
      </dsp:txBody>
      <dsp:txXfrm>
        <a:off x="33550" y="33550"/>
        <a:ext cx="4576370" cy="62017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B5E16-98DE-415D-8283-0EB97F0E3FA8}">
      <dsp:nvSpPr>
        <dsp:cNvPr id="0" name=""/>
        <dsp:cNvSpPr/>
      </dsp:nvSpPr>
      <dsp:spPr>
        <a:xfrm>
          <a:off x="0" y="0"/>
          <a:ext cx="4643470" cy="6872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itchFamily="49" charset="-122"/>
              <a:ea typeface="黑体" pitchFamily="49" charset="-122"/>
            </a:rPr>
            <a:t>八、支持规范</a:t>
          </a:r>
          <a:endParaRPr lang="zh-CN" altLang="en-US" sz="2400" kern="1200" dirty="0">
            <a:latin typeface="黑体" pitchFamily="49" charset="-122"/>
            <a:ea typeface="黑体" pitchFamily="49" charset="-122"/>
          </a:endParaRPr>
        </a:p>
      </dsp:txBody>
      <dsp:txXfrm>
        <a:off x="33550" y="33550"/>
        <a:ext cx="4576370" cy="6201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D477B-D7B6-42DE-8A6F-061D11E5042D}" type="datetimeFigureOut">
              <a:rPr lang="zh-CN" altLang="en-US" smtClean="0"/>
              <a:pPr/>
              <a:t>2015/1/9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7E524-1F5B-44F3-9FAE-7DB1FD78A45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1694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36C0-00E2-4D1C-BFCB-3FF185BAAB57}" type="datetime1">
              <a:rPr lang="zh-CN" altLang="en-US" smtClean="0"/>
              <a:pPr/>
              <a:t>2015/1/9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F57A0-E47B-42E3-94A8-66A54CD3F289}" type="datetime1">
              <a:rPr lang="zh-CN" altLang="en-US" smtClean="0"/>
              <a:pPr/>
              <a:t>2015/1/9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102A-4AB4-49C6-8E28-4C0F6CEDE6C7}" type="datetime1">
              <a:rPr lang="zh-CN" altLang="en-US" smtClean="0"/>
              <a:pPr/>
              <a:t>2015/1/9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68D36-4899-42E8-B443-D1C44C139240}" type="datetime1">
              <a:rPr lang="zh-CN" altLang="en-US" smtClean="0"/>
              <a:pPr/>
              <a:t>2015/1/9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D3A6-5618-4A7D-8559-F52874B445E8}" type="datetime1">
              <a:rPr lang="zh-CN" altLang="en-US" smtClean="0"/>
              <a:pPr/>
              <a:t>2015/1/9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57A11-11A2-4116-BBAD-DFC12C883D30}" type="datetime1">
              <a:rPr lang="zh-CN" altLang="en-US" smtClean="0"/>
              <a:pPr/>
              <a:t>2015/1/9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850A-6AA5-45C9-AD2C-118F7488A8A8}" type="datetime1">
              <a:rPr lang="zh-CN" altLang="en-US" smtClean="0"/>
              <a:pPr/>
              <a:t>2015/1/9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88F3C-11E7-46D7-867A-65058E65BD46}" type="datetime1">
              <a:rPr lang="zh-CN" altLang="en-US" smtClean="0"/>
              <a:pPr/>
              <a:t>2015/1/9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28AD1-9F57-420C-A889-20687F920586}" type="datetime1">
              <a:rPr lang="zh-CN" altLang="en-US" smtClean="0"/>
              <a:pPr/>
              <a:t>2015/1/9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50F38-D24A-4B79-99D7-1AD6B70F8B19}" type="datetime1">
              <a:rPr lang="zh-CN" altLang="en-US" smtClean="0"/>
              <a:pPr/>
              <a:t>2015/1/9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02DB-BD04-452D-A619-5B699FF6290B}" type="datetime1">
              <a:rPr lang="zh-CN" altLang="en-US" smtClean="0"/>
              <a:pPr/>
              <a:t>2015/1/9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7B64B-48AE-4D0A-BDBF-646D622BAAA8}" type="datetime1">
              <a:rPr lang="zh-CN" altLang="en-US" smtClean="0"/>
              <a:pPr/>
              <a:t>2015/1/9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Relationship Id="rId9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Relationship Id="rId9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Relationship Id="rId9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Relationship Id="rId9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Relationship Id="rId9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Relationship Id="rId9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Relationship Id="rId9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Relationship Id="rId9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Relationship Id="rId9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4" Type="http://schemas.openxmlformats.org/officeDocument/2006/relationships/diagramLayout" Target="../diagrams/layout21.xml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2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22.xml"/><Relationship Id="rId5" Type="http://schemas.openxmlformats.org/officeDocument/2006/relationships/diagramLayout" Target="../diagrams/layout22.xml"/><Relationship Id="rId4" Type="http://schemas.openxmlformats.org/officeDocument/2006/relationships/diagramData" Target="../diagrams/data22.xm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57A11-11A2-4116-BBAD-DFC12C883D30}" type="datetime1">
              <a:rPr lang="zh-CN" altLang="en-US" smtClean="0"/>
              <a:pPr/>
              <a:t>2015/1/9</a:t>
            </a:fld>
            <a:endParaRPr lang="zh-CN" altLang="en-US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28958" y="6215082"/>
            <a:ext cx="5572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圆角矩形 4"/>
          <p:cNvSpPr/>
          <p:nvPr/>
        </p:nvSpPr>
        <p:spPr>
          <a:xfrm>
            <a:off x="0" y="332656"/>
            <a:ext cx="6084168" cy="779732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lvl="0" algn="l" defTabSz="10668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2400" kern="1200" dirty="0" smtClean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400" kern="1200" dirty="0" smtClean="0">
                <a:latin typeface="华文行楷" pitchFamily="2" charset="-122"/>
                <a:ea typeface="华文行楷" pitchFamily="2" charset="-122"/>
              </a:rPr>
              <a:t>上海同豪土木工程咨询有限公司</a:t>
            </a:r>
            <a:r>
              <a:rPr lang="zh-CN" altLang="en-US" sz="2400" dirty="0">
                <a:latin typeface="华文行楷" pitchFamily="2" charset="-122"/>
                <a:ea typeface="华文行楷" pitchFamily="2" charset="-122"/>
              </a:rPr>
              <a:t>全</a:t>
            </a:r>
            <a:r>
              <a:rPr lang="zh-CN" altLang="en-US" sz="2400" dirty="0" smtClean="0">
                <a:latin typeface="华文行楷" pitchFamily="2" charset="-122"/>
                <a:ea typeface="华文行楷" pitchFamily="2" charset="-122"/>
              </a:rPr>
              <a:t>新力作</a:t>
            </a:r>
            <a:endParaRPr lang="zh-CN" altLang="en-US" sz="2400" kern="1200" dirty="0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7" name="圆角矩形 4"/>
          <p:cNvSpPr/>
          <p:nvPr/>
        </p:nvSpPr>
        <p:spPr>
          <a:xfrm>
            <a:off x="0" y="1340768"/>
            <a:ext cx="5796136" cy="779732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lvl="0" algn="l" defTabSz="10668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4800" kern="1200" dirty="0" smtClean="0">
                <a:solidFill>
                  <a:srgbClr val="FFFF00"/>
                </a:solidFill>
                <a:latin typeface="华文行楷" pitchFamily="2" charset="-122"/>
                <a:ea typeface="华文行楷" pitchFamily="2" charset="-122"/>
              </a:rPr>
              <a:t>《</a:t>
            </a:r>
            <a:r>
              <a:rPr lang="zh-CN" altLang="en-US" sz="4800" dirty="0" smtClean="0">
                <a:solidFill>
                  <a:srgbClr val="FFFF00"/>
                </a:solidFill>
                <a:latin typeface="华文行楷" pitchFamily="2" charset="-122"/>
                <a:ea typeface="华文行楷" pitchFamily="2" charset="-122"/>
              </a:rPr>
              <a:t>桥梁博士</a:t>
            </a:r>
            <a:r>
              <a:rPr lang="en-US" altLang="zh-CN" sz="4800" dirty="0" smtClean="0">
                <a:solidFill>
                  <a:srgbClr val="FFFF00"/>
                </a:solidFill>
                <a:latin typeface="华文行楷" pitchFamily="2" charset="-122"/>
                <a:ea typeface="华文行楷" pitchFamily="2" charset="-122"/>
              </a:rPr>
              <a:t>V4.0》</a:t>
            </a:r>
            <a:r>
              <a:rPr lang="zh-CN" altLang="en-US" sz="2400" dirty="0" smtClean="0">
                <a:latin typeface="华文行楷" pitchFamily="2" charset="-122"/>
                <a:ea typeface="华文行楷" pitchFamily="2" charset="-122"/>
              </a:rPr>
              <a:t>之</a:t>
            </a:r>
            <a:endParaRPr lang="zh-CN" altLang="en-US" sz="2400" kern="1200" dirty="0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8" name="圆角矩形 4"/>
          <p:cNvSpPr/>
          <p:nvPr/>
        </p:nvSpPr>
        <p:spPr>
          <a:xfrm>
            <a:off x="467544" y="2276872"/>
            <a:ext cx="3528392" cy="779732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lvl="0" algn="l" defTabSz="10668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4000" kern="120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总体功能介绍</a:t>
            </a:r>
            <a:endParaRPr lang="zh-CN" altLang="en-US" sz="4000" kern="1200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155213663"/>
              </p:ext>
            </p:extLst>
          </p:nvPr>
        </p:nvGraphicFramePr>
        <p:xfrm>
          <a:off x="500034" y="1000108"/>
          <a:ext cx="4643470" cy="82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85786" y="1655155"/>
            <a:ext cx="7572428" cy="9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zh-CN" altLang="en-US" sz="2000" dirty="0">
                <a:latin typeface="华文楷体" pitchFamily="2" charset="-122"/>
                <a:ea typeface="华文楷体" pitchFamily="2" charset="-122"/>
              </a:rPr>
              <a:t>具备完善的三维空间几何非线性分析功能，具备主缆找形功能，满足地锚式及自锚式悬索桥设计的需求。</a:t>
            </a:r>
            <a:endParaRPr lang="zh-CN" altLang="en-US" sz="2000" dirty="0" smtClean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sp>
        <p:nvSpPr>
          <p:cNvPr id="12" name="标题 6"/>
          <p:cNvSpPr txBox="1">
            <a:spLocks/>
          </p:cNvSpPr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桥梁博士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V4.0》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仿宋" pitchFamily="2" charset="-122"/>
              <a:ea typeface="华文仿宋" pitchFamily="2" charset="-122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516" y="2598255"/>
            <a:ext cx="5439292" cy="3270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708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623523414"/>
              </p:ext>
            </p:extLst>
          </p:nvPr>
        </p:nvGraphicFramePr>
        <p:xfrm>
          <a:off x="500034" y="1000108"/>
          <a:ext cx="4643470" cy="82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85786" y="1655155"/>
            <a:ext cx="757242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dirty="0">
                <a:latin typeface="华文楷体" pitchFamily="2" charset="-122"/>
                <a:ea typeface="华文楷体" pitchFamily="2" charset="-122"/>
              </a:rPr>
              <a:t>1.</a:t>
            </a:r>
            <a:r>
              <a:rPr lang="zh-CN" altLang="en-US" sz="2000" dirty="0">
                <a:latin typeface="华文楷体" pitchFamily="2" charset="-122"/>
                <a:ea typeface="华文楷体" pitchFamily="2" charset="-122"/>
              </a:rPr>
              <a:t>斜拉桥成桥阶段索力优化；                                                  </a:t>
            </a:r>
            <a:endParaRPr lang="en-US" altLang="zh-CN" sz="2000" dirty="0" smtClean="0">
              <a:latin typeface="华文楷体" pitchFamily="2" charset="-122"/>
              <a:ea typeface="华文楷体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en-US" altLang="zh-CN" sz="2000" dirty="0">
                <a:latin typeface="华文楷体" pitchFamily="2" charset="-122"/>
                <a:ea typeface="华文楷体" pitchFamily="2" charset="-122"/>
              </a:rPr>
              <a:t>.</a:t>
            </a:r>
            <a:r>
              <a:rPr lang="zh-CN" altLang="en-US" sz="2000" dirty="0">
                <a:latin typeface="华文楷体" pitchFamily="2" charset="-122"/>
                <a:ea typeface="华文楷体" pitchFamily="2" charset="-122"/>
              </a:rPr>
              <a:t>斜拉桥施工阶段索力优化；                                                </a:t>
            </a:r>
            <a:endParaRPr lang="en-US" altLang="zh-CN" sz="2000" dirty="0" smtClean="0">
              <a:latin typeface="华文楷体" pitchFamily="2" charset="-122"/>
              <a:ea typeface="华文楷体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en-US" altLang="zh-CN" sz="2000" dirty="0">
                <a:latin typeface="华文楷体" pitchFamily="2" charset="-122"/>
                <a:ea typeface="华文楷体" pitchFamily="2" charset="-122"/>
              </a:rPr>
              <a:t>.</a:t>
            </a:r>
            <a:r>
              <a:rPr lang="zh-CN" altLang="en-US" sz="2000" dirty="0">
                <a:latin typeface="华文楷体" pitchFamily="2" charset="-122"/>
                <a:ea typeface="华文楷体" pitchFamily="2" charset="-122"/>
              </a:rPr>
              <a:t>支持斜拉索多次张拉优化；                                                </a:t>
            </a:r>
            <a:endParaRPr lang="en-US" altLang="zh-CN" sz="2000" dirty="0" smtClean="0">
              <a:latin typeface="华文楷体" pitchFamily="2" charset="-122"/>
              <a:ea typeface="华文楷体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4</a:t>
            </a:r>
            <a:r>
              <a:rPr lang="en-US" altLang="zh-CN" sz="2000" dirty="0">
                <a:latin typeface="华文楷体" pitchFamily="2" charset="-122"/>
                <a:ea typeface="华文楷体" pitchFamily="2" charset="-122"/>
              </a:rPr>
              <a:t>.</a:t>
            </a:r>
            <a:r>
              <a:rPr lang="zh-CN" altLang="en-US" sz="2000" dirty="0">
                <a:latin typeface="华文楷体" pitchFamily="2" charset="-122"/>
                <a:ea typeface="华文楷体" pitchFamily="2" charset="-122"/>
              </a:rPr>
              <a:t>可同时考虑材料、几何非线性；                                             </a:t>
            </a:r>
            <a:endParaRPr lang="en-US" altLang="zh-CN" sz="2000" dirty="0" smtClean="0">
              <a:latin typeface="华文楷体" pitchFamily="2" charset="-122"/>
              <a:ea typeface="华文楷体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5</a:t>
            </a:r>
            <a:r>
              <a:rPr lang="en-US" altLang="zh-CN" sz="2000" dirty="0">
                <a:latin typeface="华文楷体" pitchFamily="2" charset="-122"/>
                <a:ea typeface="华文楷体" pitchFamily="2" charset="-122"/>
              </a:rPr>
              <a:t>.</a:t>
            </a:r>
            <a:r>
              <a:rPr lang="zh-CN" altLang="en-US" sz="2000" dirty="0">
                <a:latin typeface="华文楷体" pitchFamily="2" charset="-122"/>
                <a:ea typeface="华文楷体" pitchFamily="2" charset="-122"/>
              </a:rPr>
              <a:t>可实现成桥状态与施工阶段分析解答闭合。</a:t>
            </a:r>
            <a:endParaRPr lang="zh-CN" altLang="en-US" sz="2000" dirty="0" smtClean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sp>
        <p:nvSpPr>
          <p:cNvPr id="12" name="标题 6"/>
          <p:cNvSpPr txBox="1">
            <a:spLocks/>
          </p:cNvSpPr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桥梁博士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V4.0》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仿宋" pitchFamily="2" charset="-122"/>
              <a:ea typeface="华文仿宋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069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1582105440"/>
              </p:ext>
            </p:extLst>
          </p:nvPr>
        </p:nvGraphicFramePr>
        <p:xfrm>
          <a:off x="500034" y="1000108"/>
          <a:ext cx="4643470" cy="82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85786" y="1655155"/>
            <a:ext cx="757242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.</a:t>
            </a:r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支持最新公路</a:t>
            </a:r>
            <a:r>
              <a:rPr lang="zh-CN" altLang="en-US" sz="2000" dirty="0">
                <a:latin typeface="华文楷体" pitchFamily="2" charset="-122"/>
                <a:ea typeface="华文楷体" pitchFamily="2" charset="-122"/>
              </a:rPr>
              <a:t>、城市桥梁系列设计规范</a:t>
            </a:r>
            <a:endParaRPr lang="en-US" altLang="zh-CN" sz="2000" dirty="0" smtClean="0">
              <a:latin typeface="华文楷体" pitchFamily="2" charset="-122"/>
              <a:ea typeface="华文楷体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2.</a:t>
            </a:r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支持最新铁路</a:t>
            </a:r>
            <a:r>
              <a:rPr lang="zh-CN" altLang="en-US" sz="2000" dirty="0">
                <a:latin typeface="华文楷体" pitchFamily="2" charset="-122"/>
                <a:ea typeface="华文楷体" pitchFamily="2" charset="-122"/>
              </a:rPr>
              <a:t>桥梁系列设计规范</a:t>
            </a:r>
            <a:endParaRPr lang="en-US" altLang="zh-CN" sz="2000" dirty="0" smtClean="0">
              <a:latin typeface="华文楷体" pitchFamily="2" charset="-122"/>
              <a:ea typeface="华文楷体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3.</a:t>
            </a:r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支持最新桥梁加固</a:t>
            </a:r>
            <a:r>
              <a:rPr lang="zh-CN" altLang="en-US" sz="2000" dirty="0">
                <a:latin typeface="华文楷体" pitchFamily="2" charset="-122"/>
                <a:ea typeface="华文楷体" pitchFamily="2" charset="-122"/>
              </a:rPr>
              <a:t>系列</a:t>
            </a:r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规范</a:t>
            </a:r>
            <a:endParaRPr lang="en-US" altLang="zh-CN" sz="2000" dirty="0" smtClean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sp>
        <p:nvSpPr>
          <p:cNvPr id="12" name="标题 6"/>
          <p:cNvSpPr txBox="1">
            <a:spLocks/>
          </p:cNvSpPr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桥梁博士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V4.0》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仿宋" pitchFamily="2" charset="-122"/>
              <a:ea typeface="华文仿宋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184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1191182827"/>
              </p:ext>
            </p:extLst>
          </p:nvPr>
        </p:nvGraphicFramePr>
        <p:xfrm>
          <a:off x="500034" y="1000108"/>
          <a:ext cx="4643470" cy="82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sp>
        <p:nvSpPr>
          <p:cNvPr id="12" name="标题 6"/>
          <p:cNvSpPr txBox="1">
            <a:spLocks/>
          </p:cNvSpPr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桥梁博士</a:t>
            </a:r>
            <a:r>
              <a:rPr lang="en-US" altLang="zh-CN" sz="3200" b="1" dirty="0">
                <a:latin typeface="华文仿宋" pitchFamily="2" charset="-122"/>
                <a:ea typeface="华文仿宋" pitchFamily="2" charset="-122"/>
              </a:rPr>
              <a:t>V4.0 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仿宋" pitchFamily="2" charset="-122"/>
              <a:ea typeface="华文仿宋" pitchFamily="2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9552" y="1772816"/>
            <a:ext cx="770485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719138">
              <a:lnSpc>
                <a:spcPct val="150000"/>
              </a:lnSpc>
              <a:buFont typeface="Wingdings" pitchFamily="2" charset="2"/>
              <a:buChar char="ü"/>
              <a:tabLst>
                <a:tab pos="269875" algn="l"/>
              </a:tabLst>
            </a:pPr>
            <a:r>
              <a:rPr lang="zh-CN" altLang="zh-CN" dirty="0" smtClean="0">
                <a:latin typeface="华文楷体" pitchFamily="2" charset="-122"/>
                <a:ea typeface="华文楷体" pitchFamily="2" charset="-122"/>
              </a:rPr>
              <a:t>力学模型：直接对桥梁模型进行三维建模，增加自振特性计算及第一类稳定计算。</a:t>
            </a:r>
          </a:p>
          <a:p>
            <a:pPr marL="342900" indent="-719138">
              <a:lnSpc>
                <a:spcPct val="150000"/>
              </a:lnSpc>
              <a:buFont typeface="Wingdings" pitchFamily="2" charset="2"/>
              <a:buChar char="ü"/>
              <a:tabLst>
                <a:tab pos="269875" algn="l"/>
              </a:tabLst>
            </a:pPr>
            <a:r>
              <a:rPr lang="zh-CN" altLang="zh-CN" dirty="0" smtClean="0">
                <a:latin typeface="华文楷体" pitchFamily="2" charset="-122"/>
                <a:ea typeface="华文楷体" pitchFamily="2" charset="-122"/>
              </a:rPr>
              <a:t>增加悬索单元：几何非线性分析功能，具备主缆找形功能，满足地锚式及自锚式悬索桥设计的需求。</a:t>
            </a:r>
          </a:p>
          <a:p>
            <a:pPr marL="342900" indent="-719138">
              <a:lnSpc>
                <a:spcPct val="150000"/>
              </a:lnSpc>
              <a:buFont typeface="Wingdings" pitchFamily="2" charset="2"/>
              <a:buChar char="ü"/>
              <a:tabLst>
                <a:tab pos="269875" algn="l"/>
              </a:tabLst>
            </a:pPr>
            <a:r>
              <a:rPr lang="zh-CN" altLang="zh-CN" dirty="0" smtClean="0">
                <a:latin typeface="华文楷体" pitchFamily="2" charset="-122"/>
                <a:ea typeface="华文楷体" pitchFamily="2" charset="-122"/>
              </a:rPr>
              <a:t>特殊单元：完善的钢混组合梁、钢管混凝土结构、体外预应力结构及加固结构的验算功能</a:t>
            </a:r>
            <a:endParaRPr lang="en-US" altLang="zh-CN" dirty="0" smtClean="0">
              <a:latin typeface="华文楷体" pitchFamily="2" charset="-122"/>
              <a:ea typeface="华文楷体" pitchFamily="2" charset="-122"/>
            </a:endParaRPr>
          </a:p>
          <a:p>
            <a:pPr marL="342900" indent="-719138">
              <a:lnSpc>
                <a:spcPct val="150000"/>
              </a:lnSpc>
              <a:buFont typeface="Wingdings" pitchFamily="2" charset="2"/>
              <a:buChar char="ü"/>
              <a:tabLst>
                <a:tab pos="269875" algn="l"/>
              </a:tabLst>
            </a:pPr>
            <a:r>
              <a:rPr lang="zh-CN" altLang="zh-CN" dirty="0" smtClean="0">
                <a:latin typeface="华文楷体" pitchFamily="2" charset="-122"/>
                <a:ea typeface="华文楷体" pitchFamily="2" charset="-122"/>
              </a:rPr>
              <a:t>新增铁路规范：支持</a:t>
            </a:r>
            <a:r>
              <a:rPr lang="en-US" altLang="zh-CN" dirty="0" smtClean="0">
                <a:latin typeface="华文楷体" pitchFamily="2" charset="-122"/>
                <a:ea typeface="华文楷体" pitchFamily="2" charset="-122"/>
              </a:rPr>
              <a:t>05</a:t>
            </a:r>
            <a:r>
              <a:rPr lang="zh-CN" altLang="zh-CN" dirty="0" smtClean="0">
                <a:latin typeface="华文楷体" pitchFamily="2" charset="-122"/>
                <a:ea typeface="华文楷体" pitchFamily="2" charset="-122"/>
              </a:rPr>
              <a:t>系列铁路桥梁设计规范。</a:t>
            </a:r>
          </a:p>
          <a:p>
            <a:pPr marL="342900" indent="-719138">
              <a:lnSpc>
                <a:spcPct val="150000"/>
              </a:lnSpc>
              <a:buFont typeface="Wingdings" pitchFamily="2" charset="2"/>
              <a:buChar char="ü"/>
              <a:tabLst>
                <a:tab pos="269875" algn="l"/>
              </a:tabLst>
            </a:pPr>
            <a:r>
              <a:rPr lang="zh-CN" altLang="zh-CN" dirty="0" smtClean="0">
                <a:latin typeface="华文楷体" pitchFamily="2" charset="-122"/>
                <a:ea typeface="华文楷体" pitchFamily="2" charset="-122"/>
              </a:rPr>
              <a:t>抗震计算：支持反应谱分析、线性及非线性时程分析，支持现行公路及城市桥梁抗震设计规范。</a:t>
            </a:r>
          </a:p>
          <a:p>
            <a:pPr marL="342900" indent="-719138">
              <a:lnSpc>
                <a:spcPct val="150000"/>
              </a:lnSpc>
              <a:buFont typeface="Wingdings" pitchFamily="2" charset="2"/>
              <a:buChar char="ü"/>
              <a:tabLst>
                <a:tab pos="269875" algn="l"/>
              </a:tabLst>
            </a:pPr>
            <a:endParaRPr lang="zh-CN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4005039800"/>
              </p:ext>
            </p:extLst>
          </p:nvPr>
        </p:nvGraphicFramePr>
        <p:xfrm>
          <a:off x="500034" y="1000108"/>
          <a:ext cx="4643470" cy="82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sp>
        <p:nvSpPr>
          <p:cNvPr id="12" name="标题 6"/>
          <p:cNvSpPr txBox="1">
            <a:spLocks/>
          </p:cNvSpPr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桥梁博士</a:t>
            </a:r>
            <a:r>
              <a:rPr lang="en-US" altLang="zh-CN" sz="3200" b="1" dirty="0">
                <a:latin typeface="华文仿宋" pitchFamily="2" charset="-122"/>
                <a:ea typeface="华文仿宋" pitchFamily="2" charset="-122"/>
              </a:rPr>
              <a:t>V4.0 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仿宋" pitchFamily="2" charset="-122"/>
              <a:ea typeface="华文仿宋" pitchFamily="2" charset="-122"/>
              <a:cs typeface="+mn-cs"/>
            </a:endParaRPr>
          </a:p>
        </p:txBody>
      </p:sp>
      <p:pic>
        <p:nvPicPr>
          <p:cNvPr id="9" name="图片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99592" y="1772816"/>
            <a:ext cx="6840760" cy="4427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3684283892"/>
              </p:ext>
            </p:extLst>
          </p:nvPr>
        </p:nvGraphicFramePr>
        <p:xfrm>
          <a:off x="500034" y="1000108"/>
          <a:ext cx="4643470" cy="82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sp>
        <p:nvSpPr>
          <p:cNvPr id="12" name="标题 6"/>
          <p:cNvSpPr txBox="1">
            <a:spLocks/>
          </p:cNvSpPr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桥梁博士</a:t>
            </a:r>
            <a:r>
              <a:rPr lang="en-US" altLang="zh-CN" sz="3200" b="1" dirty="0">
                <a:latin typeface="华文仿宋" pitchFamily="2" charset="-122"/>
                <a:ea typeface="华文仿宋" pitchFamily="2" charset="-122"/>
              </a:rPr>
              <a:t>V4.0 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仿宋" pitchFamily="2" charset="-122"/>
              <a:ea typeface="华文仿宋" pitchFamily="2" charset="-122"/>
              <a:cs typeface="+mn-cs"/>
            </a:endParaRPr>
          </a:p>
        </p:txBody>
      </p:sp>
      <p:pic>
        <p:nvPicPr>
          <p:cNvPr id="10" name="图片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99592" y="1700808"/>
            <a:ext cx="7056784" cy="4454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388424" y="2636912"/>
            <a:ext cx="5770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结构模型</a:t>
            </a:r>
            <a:r>
              <a:rPr lang="zh-CN" altLang="zh-CN" sz="2400" dirty="0" smtClean="0"/>
              <a:t>图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3874897163"/>
              </p:ext>
            </p:extLst>
          </p:nvPr>
        </p:nvGraphicFramePr>
        <p:xfrm>
          <a:off x="500034" y="1000108"/>
          <a:ext cx="4643470" cy="82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sp>
        <p:nvSpPr>
          <p:cNvPr id="12" name="标题 6"/>
          <p:cNvSpPr txBox="1">
            <a:spLocks/>
          </p:cNvSpPr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桥梁博士</a:t>
            </a:r>
            <a:r>
              <a:rPr lang="en-US" altLang="zh-CN" sz="3200" b="1" dirty="0">
                <a:latin typeface="华文仿宋" pitchFamily="2" charset="-122"/>
                <a:ea typeface="华文仿宋" pitchFamily="2" charset="-122"/>
              </a:rPr>
              <a:t>V4.0 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仿宋" pitchFamily="2" charset="-122"/>
              <a:ea typeface="华文仿宋" pitchFamily="2" charset="-122"/>
              <a:cs typeface="+mn-cs"/>
            </a:endParaRPr>
          </a:p>
        </p:txBody>
      </p:sp>
      <p:pic>
        <p:nvPicPr>
          <p:cNvPr id="9" name="图片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1600" y="1700808"/>
            <a:ext cx="7056784" cy="441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3830077351"/>
              </p:ext>
            </p:extLst>
          </p:nvPr>
        </p:nvGraphicFramePr>
        <p:xfrm>
          <a:off x="500034" y="1000108"/>
          <a:ext cx="4643470" cy="82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sp>
        <p:nvSpPr>
          <p:cNvPr id="12" name="标题 6"/>
          <p:cNvSpPr txBox="1">
            <a:spLocks/>
          </p:cNvSpPr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桥梁博士</a:t>
            </a:r>
            <a:r>
              <a:rPr lang="en-US" altLang="zh-CN" sz="3200" b="1" dirty="0">
                <a:latin typeface="华文仿宋" pitchFamily="2" charset="-122"/>
                <a:ea typeface="华文仿宋" pitchFamily="2" charset="-122"/>
              </a:rPr>
              <a:t>V4.0 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仿宋" pitchFamily="2" charset="-122"/>
              <a:ea typeface="华文仿宋" pitchFamily="2" charset="-122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31039"/>
            <a:ext cx="6488854" cy="4484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031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3518811623"/>
              </p:ext>
            </p:extLst>
          </p:nvPr>
        </p:nvGraphicFramePr>
        <p:xfrm>
          <a:off x="500034" y="1000108"/>
          <a:ext cx="4643470" cy="82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sp>
        <p:nvSpPr>
          <p:cNvPr id="12" name="标题 6"/>
          <p:cNvSpPr txBox="1">
            <a:spLocks/>
          </p:cNvSpPr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桥梁博士</a:t>
            </a:r>
            <a:r>
              <a:rPr lang="en-US" altLang="zh-CN" sz="3200" b="1" dirty="0">
                <a:latin typeface="华文仿宋" pitchFamily="2" charset="-122"/>
                <a:ea typeface="华文仿宋" pitchFamily="2" charset="-122"/>
              </a:rPr>
              <a:t>V4.0 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仿宋" pitchFamily="2" charset="-122"/>
              <a:ea typeface="华文仿宋" pitchFamily="2" charset="-122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47070"/>
            <a:ext cx="6780561" cy="4396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175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3729529517"/>
              </p:ext>
            </p:extLst>
          </p:nvPr>
        </p:nvGraphicFramePr>
        <p:xfrm>
          <a:off x="500034" y="1000108"/>
          <a:ext cx="4643470" cy="82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sp>
        <p:nvSpPr>
          <p:cNvPr id="12" name="标题 6"/>
          <p:cNvSpPr txBox="1">
            <a:spLocks/>
          </p:cNvSpPr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桥梁博士</a:t>
            </a:r>
            <a:r>
              <a:rPr lang="en-US" altLang="zh-CN" sz="3200" b="1" dirty="0">
                <a:latin typeface="华文仿宋" pitchFamily="2" charset="-122"/>
                <a:ea typeface="华文仿宋" pitchFamily="2" charset="-122"/>
              </a:rPr>
              <a:t>V4.0 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仿宋" pitchFamily="2" charset="-122"/>
              <a:ea typeface="华文仿宋" pitchFamily="2" charset="-122"/>
              <a:cs typeface="+mn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19985"/>
            <a:ext cx="6624736" cy="4296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388424" y="2636912"/>
            <a:ext cx="5770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施工阶段</a:t>
            </a:r>
            <a:r>
              <a:rPr lang="zh-CN" altLang="zh-CN" sz="2400" dirty="0" smtClean="0"/>
              <a:t>图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587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altLang="zh-CN" sz="3200" b="1" dirty="0" smtClean="0">
                <a:latin typeface="华文仿宋" pitchFamily="2" charset="-122"/>
                <a:ea typeface="华文仿宋" pitchFamily="2" charset="-122"/>
              </a:rPr>
              <a:t>《</a:t>
            </a:r>
            <a:r>
              <a:rPr lang="zh-CN" altLang="en-US" sz="3200" b="1" dirty="0" smtClean="0">
                <a:latin typeface="华文仿宋" pitchFamily="2" charset="-122"/>
                <a:ea typeface="华文仿宋" pitchFamily="2" charset="-122"/>
              </a:rPr>
              <a:t>桥梁博士</a:t>
            </a:r>
            <a:r>
              <a:rPr lang="en-US" altLang="zh-CN" sz="3200" b="1" dirty="0" smtClean="0">
                <a:latin typeface="华文仿宋" pitchFamily="2" charset="-122"/>
                <a:ea typeface="华文仿宋" pitchFamily="2" charset="-122"/>
              </a:rPr>
              <a:t>V4.0》</a:t>
            </a:r>
            <a:endParaRPr lang="zh-CN" altLang="en-US" sz="3200" b="1" dirty="0">
              <a:latin typeface="华文仿宋" pitchFamily="2" charset="-122"/>
              <a:ea typeface="华文仿宋" pitchFamily="2" charset="-122"/>
            </a:endParaRPr>
          </a:p>
        </p:txBody>
      </p:sp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/>
        </p:nvGraphicFramePr>
        <p:xfrm>
          <a:off x="500034" y="1000108"/>
          <a:ext cx="4643470" cy="82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22005"/>
            <a:ext cx="8604447" cy="545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2543239941"/>
              </p:ext>
            </p:extLst>
          </p:nvPr>
        </p:nvGraphicFramePr>
        <p:xfrm>
          <a:off x="500034" y="1000108"/>
          <a:ext cx="4643470" cy="82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sp>
        <p:nvSpPr>
          <p:cNvPr id="12" name="标题 6"/>
          <p:cNvSpPr txBox="1">
            <a:spLocks/>
          </p:cNvSpPr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桥梁博士</a:t>
            </a:r>
            <a:r>
              <a:rPr lang="en-US" altLang="zh-CN" sz="3200" b="1" dirty="0">
                <a:latin typeface="华文仿宋" pitchFamily="2" charset="-122"/>
                <a:ea typeface="华文仿宋" pitchFamily="2" charset="-122"/>
              </a:rPr>
              <a:t>V4.0 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仿宋" pitchFamily="2" charset="-122"/>
              <a:ea typeface="华文仿宋" pitchFamily="2" charset="-122"/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60265"/>
            <a:ext cx="6768752" cy="4388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219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4027253071"/>
              </p:ext>
            </p:extLst>
          </p:nvPr>
        </p:nvGraphicFramePr>
        <p:xfrm>
          <a:off x="500034" y="1000108"/>
          <a:ext cx="4643470" cy="82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sp>
        <p:nvSpPr>
          <p:cNvPr id="12" name="标题 6"/>
          <p:cNvSpPr txBox="1">
            <a:spLocks/>
          </p:cNvSpPr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桥梁博士</a:t>
            </a:r>
            <a:r>
              <a:rPr lang="en-US" altLang="zh-CN" sz="3200" b="1" dirty="0">
                <a:latin typeface="华文仿宋" pitchFamily="2" charset="-122"/>
                <a:ea typeface="华文仿宋" pitchFamily="2" charset="-122"/>
              </a:rPr>
              <a:t>V4.0 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仿宋" pitchFamily="2" charset="-122"/>
              <a:ea typeface="华文仿宋" pitchFamily="2" charset="-122"/>
              <a:cs typeface="+mn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63688"/>
            <a:ext cx="6737624" cy="4379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782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3062861699"/>
              </p:ext>
            </p:extLst>
          </p:nvPr>
        </p:nvGraphicFramePr>
        <p:xfrm>
          <a:off x="500034" y="1000108"/>
          <a:ext cx="4643470" cy="82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sp>
        <p:nvSpPr>
          <p:cNvPr id="12" name="标题 6"/>
          <p:cNvSpPr txBox="1">
            <a:spLocks/>
          </p:cNvSpPr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桥梁博士</a:t>
            </a:r>
            <a:r>
              <a:rPr lang="en-US" altLang="zh-CN" sz="3200" b="1" dirty="0">
                <a:latin typeface="华文仿宋" pitchFamily="2" charset="-122"/>
                <a:ea typeface="华文仿宋" pitchFamily="2" charset="-122"/>
              </a:rPr>
              <a:t>V4.0 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仿宋" pitchFamily="2" charset="-122"/>
              <a:ea typeface="华文仿宋" pitchFamily="2" charset="-122"/>
              <a:cs typeface="+mn-cs"/>
            </a:endParaRPr>
          </a:p>
        </p:txBody>
      </p:sp>
      <p:pic>
        <p:nvPicPr>
          <p:cNvPr id="9" name="图片 8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7056784" cy="437082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8388424" y="2636912"/>
            <a:ext cx="5770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dirty="0"/>
              <a:t>模态振型图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851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3913795780"/>
              </p:ext>
            </p:extLst>
          </p:nvPr>
        </p:nvGraphicFramePr>
        <p:xfrm>
          <a:off x="500034" y="1000108"/>
          <a:ext cx="4643470" cy="82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sp>
        <p:nvSpPr>
          <p:cNvPr id="12" name="标题 6"/>
          <p:cNvSpPr txBox="1">
            <a:spLocks/>
          </p:cNvSpPr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桥梁博士</a:t>
            </a:r>
            <a:r>
              <a:rPr lang="en-US" altLang="zh-CN" sz="3200" b="1" dirty="0">
                <a:latin typeface="华文仿宋" pitchFamily="2" charset="-122"/>
                <a:ea typeface="华文仿宋" pitchFamily="2" charset="-122"/>
              </a:rPr>
              <a:t>V4.0 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仿宋" pitchFamily="2" charset="-122"/>
              <a:ea typeface="华文仿宋" pitchFamily="2" charset="-122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8424" y="2636912"/>
            <a:ext cx="5770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结果查询</a:t>
            </a:r>
            <a:r>
              <a:rPr lang="zh-CN" altLang="zh-CN" sz="2400" dirty="0" smtClean="0"/>
              <a:t>图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6" name="图片 15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72816"/>
            <a:ext cx="6768752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416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3784939520"/>
              </p:ext>
            </p:extLst>
          </p:nvPr>
        </p:nvGraphicFramePr>
        <p:xfrm>
          <a:off x="500034" y="1000108"/>
          <a:ext cx="5656142" cy="82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sp>
        <p:nvSpPr>
          <p:cNvPr id="12" name="标题 6"/>
          <p:cNvSpPr txBox="1">
            <a:spLocks/>
          </p:cNvSpPr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桥梁博士</a:t>
            </a:r>
            <a:r>
              <a:rPr lang="en-US" altLang="zh-CN" sz="3200" b="1" dirty="0">
                <a:latin typeface="华文仿宋" pitchFamily="2" charset="-122"/>
                <a:ea typeface="华文仿宋" pitchFamily="2" charset="-122"/>
              </a:rPr>
              <a:t>V4.0 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仿宋" pitchFamily="2" charset="-122"/>
              <a:ea typeface="华文仿宋" pitchFamily="2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83568" y="1700809"/>
            <a:ext cx="777686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altLang="zh-CN" sz="2000" dirty="0" smtClean="0">
                <a:latin typeface="华文楷体" pitchFamily="2" charset="-122"/>
                <a:ea typeface="华文楷体" pitchFamily="2" charset="-122"/>
              </a:rPr>
              <a:t>《方案设计师》</a:t>
            </a:r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为同豪最新力作，</a:t>
            </a:r>
            <a:r>
              <a:rPr lang="zh-CN" altLang="zh-CN" sz="2000" dirty="0" smtClean="0">
                <a:latin typeface="华文楷体" pitchFamily="2" charset="-122"/>
                <a:ea typeface="华文楷体" pitchFamily="2" charset="-122"/>
              </a:rPr>
              <a:t>集设计、绘图、计算、三维显示为一体，实现了桥梁方案设计、初步设计、施工图等全过程设计。它具有“</a:t>
            </a: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BIM</a:t>
            </a:r>
            <a:r>
              <a:rPr lang="zh-CN" altLang="zh-CN" sz="2000" dirty="0" smtClean="0">
                <a:latin typeface="华文楷体" pitchFamily="2" charset="-122"/>
                <a:ea typeface="华文楷体" pitchFamily="2" charset="-122"/>
              </a:rPr>
              <a:t>核心建模软件”、“</a:t>
            </a: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BIM</a:t>
            </a:r>
            <a:r>
              <a:rPr lang="zh-CN" altLang="zh-CN" sz="2000" dirty="0" smtClean="0">
                <a:latin typeface="华文楷体" pitchFamily="2" charset="-122"/>
                <a:ea typeface="华文楷体" pitchFamily="2" charset="-122"/>
              </a:rPr>
              <a:t>方案设计软件”、“</a:t>
            </a: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BIM</a:t>
            </a:r>
            <a:r>
              <a:rPr lang="zh-CN" altLang="zh-CN" sz="2000" dirty="0" smtClean="0">
                <a:latin typeface="华文楷体" pitchFamily="2" charset="-122"/>
                <a:ea typeface="华文楷体" pitchFamily="2" charset="-122"/>
              </a:rPr>
              <a:t>模型可视化软件”、“</a:t>
            </a: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BIM</a:t>
            </a:r>
            <a:r>
              <a:rPr lang="zh-CN" altLang="zh-CN" sz="2000" dirty="0" smtClean="0">
                <a:latin typeface="华文楷体" pitchFamily="2" charset="-122"/>
                <a:ea typeface="华文楷体" pitchFamily="2" charset="-122"/>
              </a:rPr>
              <a:t>结构分析软件”的大部分功能，经过完善就会成为比较完备的桥梁</a:t>
            </a: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BIM</a:t>
            </a:r>
            <a:r>
              <a:rPr lang="zh-CN" altLang="zh-CN" sz="2000" dirty="0" smtClean="0">
                <a:latin typeface="华文楷体" pitchFamily="2" charset="-122"/>
                <a:ea typeface="华文楷体" pitchFamily="2" charset="-122"/>
              </a:rPr>
              <a:t>软件。</a:t>
            </a:r>
            <a:endParaRPr lang="en-US" altLang="zh-CN" sz="2000" dirty="0" smtClean="0">
              <a:latin typeface="华文楷体" pitchFamily="2" charset="-122"/>
              <a:ea typeface="华文楷体" pitchFamily="2" charset="-122"/>
            </a:endParaRPr>
          </a:p>
          <a:p>
            <a:pPr marL="0" lvl="2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   </a:t>
            </a:r>
            <a:r>
              <a:rPr lang="zh-CN" altLang="zh-CN" sz="2000" dirty="0" smtClean="0">
                <a:latin typeface="华文楷体" pitchFamily="2" charset="-122"/>
                <a:ea typeface="华文楷体" pitchFamily="2" charset="-122"/>
              </a:rPr>
              <a:t>方案设计师</a:t>
            </a:r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可以</a:t>
            </a:r>
            <a:r>
              <a:rPr lang="zh-CN" altLang="zh-CN" sz="2000" dirty="0" smtClean="0">
                <a:latin typeface="华文楷体" pitchFamily="2" charset="-122"/>
                <a:ea typeface="华文楷体" pitchFamily="2" charset="-122"/>
              </a:rPr>
              <a:t>自动建立“桥博”平面杆系</a:t>
            </a:r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及梁格</a:t>
            </a:r>
            <a:r>
              <a:rPr lang="zh-CN" altLang="zh-CN" sz="2000" dirty="0" smtClean="0">
                <a:latin typeface="华文楷体" pitchFamily="2" charset="-122"/>
                <a:ea typeface="华文楷体" pitchFamily="2" charset="-122"/>
              </a:rPr>
              <a:t>模型。</a:t>
            </a:r>
            <a:endParaRPr lang="en-US" altLang="zh-CN" sz="2000" dirty="0" smtClean="0">
              <a:latin typeface="华文楷体" pitchFamily="2" charset="-122"/>
              <a:ea typeface="华文楷体" pitchFamily="2" charset="-122"/>
            </a:endParaRPr>
          </a:p>
          <a:p>
            <a:pPr marL="0" lvl="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zh-CN" sz="2000" dirty="0" smtClean="0">
                <a:latin typeface="华文楷体" pitchFamily="2" charset="-122"/>
                <a:ea typeface="华文楷体" pitchFamily="2" charset="-122"/>
              </a:rPr>
              <a:t>“桥博”钢束可全部信息导入“方案设计师”的钢束编辑器中。</a:t>
            </a:r>
          </a:p>
          <a:p>
            <a:pPr marL="0" lvl="2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zh-CN" sz="2000" dirty="0" smtClean="0">
                <a:latin typeface="华文楷体" pitchFamily="2" charset="-122"/>
                <a:ea typeface="华文楷体" pitchFamily="2" charset="-122"/>
              </a:rPr>
              <a:t>导入的钢束可自动形成最终钢束成果，包括力学属性、平弯形成、</a:t>
            </a: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  </a:t>
            </a:r>
            <a:r>
              <a:rPr lang="zh-CN" altLang="zh-CN" sz="2000" dirty="0" smtClean="0">
                <a:latin typeface="华文楷体" pitchFamily="2" charset="-122"/>
                <a:ea typeface="华文楷体" pitchFamily="2" charset="-122"/>
              </a:rPr>
              <a:t>钢束类型的形成和钢束的自动布置。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~1\ADMINI~1\LOCALS~1\Temp\HS6ClipImage_4f4da3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852936"/>
            <a:ext cx="7165479" cy="3312368"/>
          </a:xfrm>
          <a:prstGeom prst="rect">
            <a:avLst/>
          </a:prstGeom>
          <a:noFill/>
        </p:spPr>
      </p:pic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altLang="zh-CN" sz="3200" b="1" dirty="0" smtClean="0">
                <a:latin typeface="华文仿宋" pitchFamily="2" charset="-122"/>
                <a:ea typeface="华文仿宋" pitchFamily="2" charset="-122"/>
              </a:rPr>
              <a:t>   《</a:t>
            </a:r>
            <a:r>
              <a:rPr lang="zh-CN" altLang="en-US" sz="3200" b="1" dirty="0" smtClean="0">
                <a:latin typeface="华文仿宋" pitchFamily="2" charset="-122"/>
                <a:ea typeface="华文仿宋" pitchFamily="2" charset="-122"/>
              </a:rPr>
              <a:t>桥梁博士</a:t>
            </a:r>
            <a:r>
              <a:rPr lang="en-US" altLang="zh-CN" sz="3200" b="1" dirty="0">
                <a:latin typeface="华文仿宋" pitchFamily="2" charset="-122"/>
                <a:ea typeface="华文仿宋" pitchFamily="2" charset="-122"/>
              </a:rPr>
              <a:t>V4.0 》</a:t>
            </a:r>
            <a:endParaRPr lang="zh-CN" altLang="en-US" sz="3200" b="1" dirty="0">
              <a:latin typeface="华文仿宋" pitchFamily="2" charset="-122"/>
              <a:ea typeface="华文仿宋" pitchFamily="2" charset="-122"/>
            </a:endParaRPr>
          </a:p>
        </p:txBody>
      </p:sp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/>
        </p:nvGraphicFramePr>
        <p:xfrm>
          <a:off x="500034" y="1000108"/>
          <a:ext cx="4643470" cy="82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714348" y="1857364"/>
            <a:ext cx="7072362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endParaRPr lang="zh-CN" altLang="en-US" sz="2000" b="1" dirty="0" smtClean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5076056" y="5085184"/>
            <a:ext cx="3529012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  <a:spcAft>
                <a:spcPct val="30000"/>
              </a:spcAft>
            </a:pPr>
            <a:r>
              <a:rPr lang="en-US" altLang="zh-CN" sz="4000" b="1" i="1" dirty="0">
                <a:latin typeface="Microsoft Himalaya" pitchFamily="2" charset="0"/>
                <a:ea typeface="Microsoft Himalaya" pitchFamily="2" charset="0"/>
                <a:cs typeface="Microsoft Himalaya" pitchFamily="2" charset="0"/>
              </a:rPr>
              <a:t>THANK  YOU!</a:t>
            </a: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sp>
        <p:nvSpPr>
          <p:cNvPr id="17" name="矩形 16"/>
          <p:cNvSpPr/>
          <p:nvPr/>
        </p:nvSpPr>
        <p:spPr>
          <a:xfrm>
            <a:off x="683568" y="1700809"/>
            <a:ext cx="77768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    《</a:t>
            </a:r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桥梁博士</a:t>
            </a: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》</a:t>
            </a:r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自推向市场以来，以其使用方便、计算精确性强，以及调束、调索等智能化功能，得到广大用户的青睐，用户已经发展到</a:t>
            </a: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1200</a:t>
            </a:r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多家，伴随着我国道路、桥梁事业的发展，已经成为国内科研设计单位的主力计算分析软件。</a:t>
            </a:r>
            <a:endParaRPr lang="zh-CN" altLang="zh-CN" sz="2000" dirty="0" smtClean="0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/>
        </p:nvGraphicFramePr>
        <p:xfrm>
          <a:off x="500034" y="1000108"/>
          <a:ext cx="4643470" cy="82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16534" y="1700807"/>
            <a:ext cx="75724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200" dirty="0" smtClean="0">
                <a:latin typeface="华文楷体" pitchFamily="2" charset="-122"/>
                <a:ea typeface="华文楷体" pitchFamily="2" charset="-122"/>
              </a:rPr>
              <a:t>一、</a:t>
            </a:r>
            <a:r>
              <a:rPr lang="zh-CN" altLang="en-US" sz="3200" dirty="0" smtClean="0">
                <a:latin typeface="华文楷体" pitchFamily="2" charset="-122"/>
                <a:ea typeface="华文楷体" pitchFamily="2" charset="-122"/>
              </a:rPr>
              <a:t>桥梁</a:t>
            </a:r>
            <a:r>
              <a:rPr lang="zh-CN" altLang="en-US" sz="3200" dirty="0" smtClean="0">
                <a:latin typeface="华文楷体" pitchFamily="2" charset="-122"/>
                <a:ea typeface="华文楷体" pitchFamily="2" charset="-122"/>
              </a:rPr>
              <a:t>博士</a:t>
            </a:r>
            <a:r>
              <a:rPr lang="zh-CN" altLang="zh-CN" sz="3200" dirty="0" smtClean="0">
                <a:latin typeface="华文楷体" pitchFamily="2" charset="-122"/>
                <a:ea typeface="华文楷体" pitchFamily="2" charset="-122"/>
              </a:rPr>
              <a:t>功能介绍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altLang="zh-CN" sz="32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华文楷体" pitchFamily="2" charset="-122"/>
                <a:ea typeface="华文楷体" pitchFamily="2" charset="-122"/>
              </a:rPr>
              <a:t>二、界面</a:t>
            </a:r>
            <a:r>
              <a:rPr lang="zh-CN" altLang="en-US" sz="3200" dirty="0" smtClean="0">
                <a:latin typeface="华文楷体" pitchFamily="2" charset="-122"/>
                <a:ea typeface="华文楷体" pitchFamily="2" charset="-122"/>
              </a:rPr>
              <a:t>展示</a:t>
            </a:r>
            <a:endParaRPr lang="en-US" altLang="zh-CN" sz="32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3200" dirty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华文楷体" pitchFamily="2" charset="-122"/>
                <a:ea typeface="华文楷体" pitchFamily="2" charset="-122"/>
              </a:rPr>
              <a:t>三、公司</a:t>
            </a:r>
            <a:r>
              <a:rPr lang="zh-CN" altLang="en-US" sz="3200" dirty="0" smtClean="0">
                <a:latin typeface="华文楷体" pitchFamily="2" charset="-122"/>
                <a:ea typeface="华文楷体" pitchFamily="2" charset="-122"/>
              </a:rPr>
              <a:t>研发成果概述</a:t>
            </a:r>
            <a:endParaRPr lang="zh-CN" altLang="en-US" sz="32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56176" y="1628800"/>
            <a:ext cx="18288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标题 6"/>
          <p:cNvSpPr txBox="1">
            <a:spLocks/>
          </p:cNvSpPr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桥梁博士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V4.0》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仿宋" pitchFamily="2" charset="-122"/>
              <a:ea typeface="华文仿宋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/>
        </p:nvGraphicFramePr>
        <p:xfrm>
          <a:off x="500034" y="1000108"/>
          <a:ext cx="4643470" cy="82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85786" y="1643050"/>
            <a:ext cx="7572428" cy="497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4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桥梁博士发展历程</a:t>
            </a:r>
            <a:endParaRPr lang="en-US" altLang="zh-CN" sz="2000" dirty="0" smtClean="0">
              <a:latin typeface="华文楷体" pitchFamily="2" charset="-122"/>
              <a:ea typeface="华文楷体" pitchFamily="2" charset="-122"/>
            </a:endParaRPr>
          </a:p>
          <a:p>
            <a:pPr marL="342900" indent="-342900">
              <a:lnSpc>
                <a:spcPct val="14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en-US" kern="0" dirty="0" smtClean="0">
                <a:latin typeface="华文楷体" pitchFamily="2" charset="-122"/>
                <a:ea typeface="华文楷体" pitchFamily="2" charset="-122"/>
              </a:rPr>
              <a:t>首次正式投入市场（</a:t>
            </a:r>
            <a:r>
              <a:rPr lang="en-US" altLang="zh-CN" kern="0" dirty="0" smtClean="0">
                <a:latin typeface="华文楷体" pitchFamily="2" charset="-122"/>
                <a:ea typeface="华文楷体" pitchFamily="2" charset="-122"/>
              </a:rPr>
              <a:t>1995</a:t>
            </a:r>
            <a:r>
              <a:rPr lang="zh-CN" altLang="en-US" kern="0" dirty="0" smtClean="0">
                <a:latin typeface="华文楷体" pitchFamily="2" charset="-122"/>
                <a:ea typeface="华文楷体" pitchFamily="2" charset="-122"/>
              </a:rPr>
              <a:t>年）：</a:t>
            </a:r>
          </a:p>
          <a:p>
            <a:pPr marL="742950" lvl="1" indent="-285750">
              <a:lnSpc>
                <a:spcPct val="14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zh-CN" altLang="en-US" sz="2000" kern="0" dirty="0" smtClean="0">
                <a:latin typeface="华文楷体" pitchFamily="2" charset="-122"/>
                <a:ea typeface="华文楷体" pitchFamily="2" charset="-122"/>
              </a:rPr>
              <a:t>具有实用性强、可操作性好、自动化程度较高等特点，提高设计工作效率。</a:t>
            </a:r>
          </a:p>
          <a:p>
            <a:pPr marL="742950" lvl="1" indent="-285750">
              <a:lnSpc>
                <a:spcPct val="14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zh-CN" altLang="en-US" sz="2000" kern="0" dirty="0" smtClean="0">
                <a:latin typeface="华文楷体" pitchFamily="2" charset="-122"/>
                <a:ea typeface="华文楷体" pitchFamily="2" charset="-122"/>
              </a:rPr>
              <a:t>不断改进界面输入、</a:t>
            </a:r>
            <a:r>
              <a:rPr lang="en-US" altLang="zh-CN" sz="2000" kern="0" dirty="0" smtClean="0">
                <a:latin typeface="华文楷体" pitchFamily="2" charset="-122"/>
                <a:ea typeface="华文楷体" pitchFamily="2" charset="-122"/>
              </a:rPr>
              <a:t>AutoCAD</a:t>
            </a:r>
            <a:r>
              <a:rPr lang="zh-CN" altLang="en-US" sz="2000" kern="0" dirty="0" smtClean="0">
                <a:latin typeface="华文楷体" pitchFamily="2" charset="-122"/>
                <a:ea typeface="华文楷体" pitchFamily="2" charset="-122"/>
              </a:rPr>
              <a:t>接口等，前、后处理方便，利于将集中精力于理论和结构分析。</a:t>
            </a:r>
          </a:p>
          <a:p>
            <a:pPr marL="742950" lvl="1" indent="-285750">
              <a:lnSpc>
                <a:spcPct val="14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zh-CN" altLang="en-US" sz="2000" kern="0" dirty="0" smtClean="0">
                <a:latin typeface="华文楷体" pitchFamily="2" charset="-122"/>
                <a:ea typeface="华文楷体" pitchFamily="2" charset="-122"/>
              </a:rPr>
              <a:t>程序稳定性和可靠性逐渐增进、完善，功能不断拓展和扩充。</a:t>
            </a:r>
          </a:p>
          <a:p>
            <a:pPr marL="342900" indent="-342900">
              <a:lnSpc>
                <a:spcPct val="14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altLang="zh-CN" kern="0" dirty="0" smtClean="0">
                <a:latin typeface="华文楷体" pitchFamily="2" charset="-122"/>
                <a:ea typeface="华文楷体" pitchFamily="2" charset="-122"/>
              </a:rPr>
              <a:t>V3.x</a:t>
            </a:r>
            <a:r>
              <a:rPr lang="zh-CN" altLang="en-US" kern="0" dirty="0" smtClean="0">
                <a:latin typeface="华文楷体" pitchFamily="2" charset="-122"/>
                <a:ea typeface="华文楷体" pitchFamily="2" charset="-122"/>
              </a:rPr>
              <a:t>版本升级：</a:t>
            </a:r>
          </a:p>
          <a:p>
            <a:pPr marL="742950" lvl="1" indent="-285750">
              <a:lnSpc>
                <a:spcPct val="14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zh-CN" altLang="en-US" sz="2000" kern="0" dirty="0" smtClean="0">
                <a:latin typeface="华文楷体" pitchFamily="2" charset="-122"/>
                <a:ea typeface="华文楷体" pitchFamily="2" charset="-122"/>
              </a:rPr>
              <a:t>测试版</a:t>
            </a:r>
            <a:r>
              <a:rPr lang="el-GR" altLang="zh-CN" sz="2000" kern="0" dirty="0" smtClean="0">
                <a:latin typeface="华文楷体" pitchFamily="2" charset="-122"/>
                <a:ea typeface="华文楷体" pitchFamily="2" charset="-122"/>
              </a:rPr>
              <a:t>β</a:t>
            </a:r>
            <a:r>
              <a:rPr lang="en-US" altLang="zh-CN" sz="2000" kern="0" dirty="0" smtClean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2000" kern="0" dirty="0" smtClean="0">
                <a:latin typeface="华文楷体" pitchFamily="2" charset="-122"/>
                <a:ea typeface="华文楷体" pitchFamily="2" charset="-122"/>
              </a:rPr>
              <a:t>版→测试版</a:t>
            </a:r>
            <a:r>
              <a:rPr lang="el-GR" altLang="zh-CN" sz="2000" kern="0" dirty="0" smtClean="0">
                <a:latin typeface="华文楷体" pitchFamily="2" charset="-122"/>
                <a:ea typeface="华文楷体" pitchFamily="2" charset="-122"/>
              </a:rPr>
              <a:t>β</a:t>
            </a:r>
            <a:r>
              <a:rPr lang="en-US" altLang="zh-CN" sz="2000" kern="0" dirty="0" smtClean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000" kern="0" dirty="0" smtClean="0">
                <a:latin typeface="华文楷体" pitchFamily="2" charset="-122"/>
                <a:ea typeface="华文楷体" pitchFamily="2" charset="-122"/>
              </a:rPr>
              <a:t>版 →  桥博</a:t>
            </a:r>
            <a:r>
              <a:rPr lang="en-US" altLang="zh-CN" sz="2000" kern="0" dirty="0" smtClean="0">
                <a:latin typeface="华文楷体" pitchFamily="2" charset="-122"/>
                <a:ea typeface="华文楷体" pitchFamily="2" charset="-122"/>
              </a:rPr>
              <a:t>V3.0</a:t>
            </a:r>
            <a:r>
              <a:rPr lang="zh-CN" altLang="en-US" sz="2000" kern="0" dirty="0" smtClean="0">
                <a:latin typeface="华文楷体" pitchFamily="2" charset="-122"/>
                <a:ea typeface="华文楷体" pitchFamily="2" charset="-122"/>
              </a:rPr>
              <a:t>→ 桥博</a:t>
            </a:r>
            <a:r>
              <a:rPr lang="en-US" altLang="zh-CN" sz="2000" kern="0" dirty="0" smtClean="0">
                <a:latin typeface="华文楷体" pitchFamily="2" charset="-122"/>
                <a:ea typeface="华文楷体" pitchFamily="2" charset="-122"/>
              </a:rPr>
              <a:t>V3.1</a:t>
            </a:r>
            <a:r>
              <a:rPr lang="zh-CN" altLang="en-US" sz="2000" kern="0" dirty="0" smtClean="0">
                <a:latin typeface="华文楷体" pitchFamily="2" charset="-122"/>
                <a:ea typeface="华文楷体" pitchFamily="2" charset="-122"/>
              </a:rPr>
              <a:t>→ 桥博</a:t>
            </a:r>
            <a:r>
              <a:rPr lang="en-US" altLang="zh-CN" sz="2000" kern="0" dirty="0" smtClean="0">
                <a:latin typeface="华文楷体" pitchFamily="2" charset="-122"/>
                <a:ea typeface="华文楷体" pitchFamily="2" charset="-122"/>
              </a:rPr>
              <a:t>V3.2</a:t>
            </a:r>
            <a:r>
              <a:rPr lang="zh-CN" altLang="en-US" sz="2000" kern="0" dirty="0" smtClean="0">
                <a:latin typeface="华文楷体" pitchFamily="2" charset="-122"/>
                <a:ea typeface="华文楷体" pitchFamily="2" charset="-122"/>
              </a:rPr>
              <a:t> → 桥博</a:t>
            </a:r>
            <a:r>
              <a:rPr lang="en-US" altLang="zh-CN" sz="2000" kern="0" dirty="0" smtClean="0">
                <a:latin typeface="华文楷体" pitchFamily="2" charset="-122"/>
                <a:ea typeface="华文楷体" pitchFamily="2" charset="-122"/>
              </a:rPr>
              <a:t>V3.3 </a:t>
            </a:r>
            <a:r>
              <a:rPr lang="zh-CN" altLang="en-US" sz="2000" kern="0" dirty="0">
                <a:latin typeface="华文楷体" pitchFamily="2" charset="-122"/>
                <a:ea typeface="华文楷体" pitchFamily="2" charset="-122"/>
              </a:rPr>
              <a:t>→桥博</a:t>
            </a:r>
            <a:r>
              <a:rPr lang="en-US" altLang="zh-CN" sz="2000" kern="0" dirty="0" smtClean="0">
                <a:latin typeface="华文楷体" pitchFamily="2" charset="-122"/>
                <a:ea typeface="华文楷体" pitchFamily="2" charset="-122"/>
              </a:rPr>
              <a:t>V3.5</a:t>
            </a:r>
            <a:r>
              <a:rPr lang="zh-CN" altLang="en-US" sz="2000" kern="0" dirty="0" smtClean="0">
                <a:latin typeface="华文楷体" pitchFamily="2" charset="-122"/>
                <a:ea typeface="华文楷体" pitchFamily="2" charset="-122"/>
              </a:rPr>
              <a:t> </a:t>
            </a:r>
            <a:r>
              <a:rPr lang="zh-CN" altLang="en-US" sz="2000" kern="0" dirty="0">
                <a:latin typeface="华文楷体" pitchFamily="2" charset="-122"/>
                <a:ea typeface="华文楷体" pitchFamily="2" charset="-122"/>
              </a:rPr>
              <a:t>→桥</a:t>
            </a:r>
            <a:r>
              <a:rPr lang="zh-CN" altLang="en-US" sz="2000" kern="0" dirty="0" smtClean="0">
                <a:latin typeface="华文楷体" pitchFamily="2" charset="-122"/>
                <a:ea typeface="华文楷体" pitchFamily="2" charset="-122"/>
              </a:rPr>
              <a:t>博</a:t>
            </a:r>
            <a:r>
              <a:rPr lang="en-US" altLang="zh-CN" sz="2000" kern="0" dirty="0" smtClean="0">
                <a:latin typeface="华文楷体" pitchFamily="2" charset="-122"/>
                <a:ea typeface="华文楷体" pitchFamily="2" charset="-122"/>
              </a:rPr>
              <a:t>V4.0</a:t>
            </a:r>
            <a:r>
              <a:rPr lang="zh-CN" altLang="en-US" sz="2000" kern="0" dirty="0" smtClean="0">
                <a:latin typeface="华文楷体" pitchFamily="2" charset="-122"/>
                <a:ea typeface="华文楷体" pitchFamily="2" charset="-122"/>
              </a:rPr>
              <a:t>即将发布，请期待</a:t>
            </a:r>
            <a:r>
              <a:rPr lang="en-US" altLang="zh-CN" sz="2000" kern="0" dirty="0" smtClean="0">
                <a:latin typeface="华文楷体" pitchFamily="2" charset="-122"/>
                <a:ea typeface="华文楷体" pitchFamily="2" charset="-122"/>
              </a:rPr>
              <a:t> </a:t>
            </a:r>
            <a:r>
              <a:rPr lang="zh-CN" altLang="en-US" sz="2000" kern="0" dirty="0" smtClean="0">
                <a:latin typeface="华文楷体" pitchFamily="2" charset="-122"/>
                <a:ea typeface="华文楷体" pitchFamily="2" charset="-122"/>
              </a:rPr>
              <a:t>。</a:t>
            </a:r>
          </a:p>
          <a:p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sp>
        <p:nvSpPr>
          <p:cNvPr id="12" name="标题 6"/>
          <p:cNvSpPr txBox="1">
            <a:spLocks/>
          </p:cNvSpPr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桥梁博士</a:t>
            </a:r>
            <a:r>
              <a:rPr lang="en-US" altLang="zh-CN" sz="3200" b="1" dirty="0">
                <a:latin typeface="华文仿宋" pitchFamily="2" charset="-122"/>
                <a:ea typeface="华文仿宋" pitchFamily="2" charset="-122"/>
              </a:rPr>
              <a:t>V4.0 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仿宋" pitchFamily="2" charset="-122"/>
              <a:ea typeface="华文仿宋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1643050"/>
            <a:ext cx="75724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 smtClean="0">
                <a:latin typeface="华文楷体" pitchFamily="2" charset="-122"/>
                <a:ea typeface="华文楷体" pitchFamily="2" charset="-122"/>
              </a:rPr>
              <a:t>V3.5</a:t>
            </a:r>
            <a:r>
              <a:rPr lang="zh-CN" altLang="en-US" sz="2000" kern="0" dirty="0" smtClean="0">
                <a:latin typeface="华文楷体" pitchFamily="2" charset="-122"/>
                <a:ea typeface="华文楷体" pitchFamily="2" charset="-122"/>
              </a:rPr>
              <a:t>升级说明：</a:t>
            </a:r>
            <a:endParaRPr lang="en-US" altLang="zh-CN" sz="2000" kern="0" dirty="0" smtClean="0">
              <a:latin typeface="华文楷体" pitchFamily="2" charset="-122"/>
              <a:ea typeface="华文楷体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en-US" sz="2000" kern="0" dirty="0" smtClean="0">
                <a:latin typeface="华文楷体" pitchFamily="2" charset="-122"/>
                <a:ea typeface="华文楷体" pitchFamily="2" charset="-122"/>
              </a:rPr>
              <a:t>全面支持</a:t>
            </a:r>
            <a:r>
              <a:rPr lang="en-US" altLang="zh-CN" sz="2000" kern="0" dirty="0" smtClean="0">
                <a:latin typeface="华文楷体" pitchFamily="2" charset="-122"/>
                <a:ea typeface="华文楷体" pitchFamily="2" charset="-122"/>
              </a:rPr>
              <a:t>《</a:t>
            </a:r>
            <a:r>
              <a:rPr lang="zh-CN" altLang="en-US" sz="2000" kern="0" dirty="0">
                <a:latin typeface="华文楷体" pitchFamily="2" charset="-122"/>
                <a:ea typeface="华文楷体" pitchFamily="2" charset="-122"/>
              </a:rPr>
              <a:t>公路工程技术标准</a:t>
            </a:r>
            <a:r>
              <a:rPr lang="en-US" altLang="zh-CN" sz="2000" kern="0" dirty="0">
                <a:latin typeface="华文楷体" pitchFamily="2" charset="-122"/>
                <a:ea typeface="华文楷体" pitchFamily="2" charset="-122"/>
              </a:rPr>
              <a:t>》</a:t>
            </a:r>
            <a:r>
              <a:rPr lang="zh-CN" altLang="en-US" sz="2000" kern="0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000" kern="0" dirty="0">
                <a:latin typeface="华文楷体" pitchFamily="2" charset="-122"/>
                <a:ea typeface="华文楷体" pitchFamily="2" charset="-122"/>
              </a:rPr>
              <a:t>JTG B01-2014</a:t>
            </a:r>
            <a:r>
              <a:rPr lang="zh-CN" altLang="en-US" sz="2000" kern="0" dirty="0">
                <a:latin typeface="华文楷体" pitchFamily="2" charset="-122"/>
                <a:ea typeface="华文楷体" pitchFamily="2" charset="-122"/>
              </a:rPr>
              <a:t>）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sp>
        <p:nvSpPr>
          <p:cNvPr id="12" name="标题 6"/>
          <p:cNvSpPr txBox="1">
            <a:spLocks/>
          </p:cNvSpPr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桥梁博士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V4.0》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仿宋" pitchFamily="2" charset="-122"/>
              <a:ea typeface="华文仿宋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/>
        </p:nvGraphicFramePr>
        <p:xfrm>
          <a:off x="500034" y="1000108"/>
          <a:ext cx="4643470" cy="82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85786" y="1643050"/>
            <a:ext cx="75724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dirty="0">
                <a:latin typeface="华文楷体" pitchFamily="2" charset="-122"/>
                <a:ea typeface="华文楷体" pitchFamily="2" charset="-122"/>
              </a:rPr>
              <a:t>1.</a:t>
            </a:r>
            <a:r>
              <a:rPr lang="zh-CN" altLang="en-US" sz="2000" dirty="0">
                <a:latin typeface="华文楷体" pitchFamily="2" charset="-122"/>
                <a:ea typeface="华文楷体" pitchFamily="2" charset="-122"/>
              </a:rPr>
              <a:t>全新的三维空间计算核心；                                                                      </a:t>
            </a:r>
            <a:r>
              <a:rPr lang="en-US" altLang="zh-CN" sz="2000" dirty="0">
                <a:latin typeface="华文楷体" pitchFamily="2" charset="-122"/>
                <a:ea typeface="华文楷体" pitchFamily="2" charset="-122"/>
              </a:rPr>
              <a:t>2.</a:t>
            </a:r>
            <a:r>
              <a:rPr lang="zh-CN" altLang="en-US" sz="2000" dirty="0">
                <a:latin typeface="华文楷体" pitchFamily="2" charset="-122"/>
                <a:ea typeface="华文楷体" pitchFamily="2" charset="-122"/>
              </a:rPr>
              <a:t>新增动力学分析功能                                                                           </a:t>
            </a:r>
            <a:r>
              <a:rPr lang="en-US" altLang="zh-CN" sz="2000" dirty="0">
                <a:latin typeface="华文楷体" pitchFamily="2" charset="-122"/>
                <a:ea typeface="华文楷体" pitchFamily="2" charset="-122"/>
              </a:rPr>
              <a:t>3.</a:t>
            </a:r>
            <a:r>
              <a:rPr lang="zh-CN" altLang="en-US" sz="2000" dirty="0">
                <a:latin typeface="华文楷体" pitchFamily="2" charset="-122"/>
                <a:ea typeface="华文楷体" pitchFamily="2" charset="-122"/>
              </a:rPr>
              <a:t>新增第一类稳定计算；                                                      </a:t>
            </a:r>
            <a:endParaRPr lang="en-US" altLang="zh-CN" sz="2000" dirty="0" smtClean="0">
              <a:latin typeface="华文楷体" pitchFamily="2" charset="-122"/>
              <a:ea typeface="华文楷体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4</a:t>
            </a:r>
            <a:r>
              <a:rPr lang="en-US" altLang="zh-CN" sz="2000" dirty="0">
                <a:latin typeface="华文楷体" pitchFamily="2" charset="-122"/>
                <a:ea typeface="华文楷体" pitchFamily="2" charset="-122"/>
              </a:rPr>
              <a:t>.</a:t>
            </a:r>
            <a:r>
              <a:rPr lang="zh-CN" altLang="en-US" sz="2000" dirty="0">
                <a:latin typeface="华文楷体" pitchFamily="2" charset="-122"/>
                <a:ea typeface="华文楷体" pitchFamily="2" charset="-122"/>
              </a:rPr>
              <a:t>构件式快速建模：图形化建模，支持面向桥梁构件的建模以及有限元模 型自动生成                                                                   </a:t>
            </a:r>
            <a:endParaRPr lang="en-US" altLang="zh-CN" sz="2000" dirty="0" smtClean="0">
              <a:latin typeface="华文楷体" pitchFamily="2" charset="-122"/>
              <a:ea typeface="华文楷体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5</a:t>
            </a:r>
            <a:r>
              <a:rPr lang="en-US" altLang="zh-CN" sz="2000" dirty="0">
                <a:latin typeface="华文楷体" pitchFamily="2" charset="-122"/>
                <a:ea typeface="华文楷体" pitchFamily="2" charset="-122"/>
              </a:rPr>
              <a:t>.</a:t>
            </a:r>
            <a:r>
              <a:rPr lang="zh-CN" altLang="en-US" sz="2000" dirty="0">
                <a:latin typeface="华文楷体" pitchFamily="2" charset="-122"/>
                <a:ea typeface="华文楷体" pitchFamily="2" charset="-122"/>
              </a:rPr>
              <a:t>支持几何非线性及材料非线性分析功能；                                        </a:t>
            </a:r>
            <a:r>
              <a:rPr lang="en-US" altLang="zh-CN" sz="2000" dirty="0">
                <a:latin typeface="华文楷体" pitchFamily="2" charset="-122"/>
                <a:ea typeface="华文楷体" pitchFamily="2" charset="-122"/>
              </a:rPr>
              <a:t>6.</a:t>
            </a:r>
            <a:r>
              <a:rPr lang="zh-CN" altLang="en-US" sz="2000" dirty="0">
                <a:latin typeface="华文楷体" pitchFamily="2" charset="-122"/>
                <a:ea typeface="华文楷体" pitchFamily="2" charset="-122"/>
              </a:rPr>
              <a:t>新增若干单元类型，包括七自由度梁单元及梁端自由度释放</a:t>
            </a:r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等                                                                                  </a:t>
            </a:r>
            <a:endParaRPr lang="en-US" altLang="zh-CN" sz="2000" dirty="0" smtClean="0">
              <a:latin typeface="华文楷体" pitchFamily="2" charset="-122"/>
              <a:ea typeface="华文楷体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7</a:t>
            </a:r>
            <a:r>
              <a:rPr lang="en-US" altLang="zh-CN" sz="2000" dirty="0">
                <a:latin typeface="华文楷体" pitchFamily="2" charset="-122"/>
                <a:ea typeface="华文楷体" pitchFamily="2" charset="-122"/>
              </a:rPr>
              <a:t>.</a:t>
            </a:r>
            <a:r>
              <a:rPr lang="zh-CN" altLang="en-US" sz="2000" dirty="0">
                <a:latin typeface="华文楷体" pitchFamily="2" charset="-122"/>
                <a:ea typeface="华文楷体" pitchFamily="2" charset="-122"/>
              </a:rPr>
              <a:t>改善了单向支撑及空间任意方向支撑算法</a:t>
            </a:r>
            <a:r>
              <a:rPr lang="zh-CN" altLang="en-US" sz="2000" dirty="0" smtClean="0">
                <a:latin typeface="华文楷体" pitchFamily="2" charset="-122"/>
                <a:ea typeface="华文楷体" pitchFamily="2" charset="-122"/>
              </a:rPr>
              <a:t>；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sp>
        <p:nvSpPr>
          <p:cNvPr id="12" name="标题 6"/>
          <p:cNvSpPr txBox="1">
            <a:spLocks/>
          </p:cNvSpPr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桥梁博士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V4.0》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仿宋" pitchFamily="2" charset="-122"/>
              <a:ea typeface="华文仿宋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1643050"/>
            <a:ext cx="757242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8</a:t>
            </a:r>
            <a:r>
              <a:rPr lang="en-US" altLang="zh-CN" sz="2000" dirty="0">
                <a:latin typeface="华文楷体" pitchFamily="2" charset="-122"/>
                <a:ea typeface="华文楷体" pitchFamily="2" charset="-122"/>
              </a:rPr>
              <a:t>.</a:t>
            </a:r>
            <a:r>
              <a:rPr lang="zh-CN" altLang="en-US" sz="2000" dirty="0">
                <a:latin typeface="华文楷体" pitchFamily="2" charset="-122"/>
                <a:ea typeface="华文楷体" pitchFamily="2" charset="-122"/>
              </a:rPr>
              <a:t>优化了施工过程模拟分析及活载分析功能的算法及效率；                                                    </a:t>
            </a:r>
            <a:r>
              <a:rPr lang="en-US" altLang="zh-CN" sz="2000" dirty="0">
                <a:latin typeface="华文楷体" pitchFamily="2" charset="-122"/>
                <a:ea typeface="华文楷体" pitchFamily="2" charset="-122"/>
              </a:rPr>
              <a:t>9.</a:t>
            </a:r>
            <a:r>
              <a:rPr lang="zh-CN" altLang="en-US" sz="2000" dirty="0">
                <a:latin typeface="华文楷体" pitchFamily="2" charset="-122"/>
                <a:ea typeface="华文楷体" pitchFamily="2" charset="-122"/>
              </a:rPr>
              <a:t>优化调束功能；                                                                                                   </a:t>
            </a:r>
            <a:r>
              <a:rPr lang="en-US" altLang="zh-CN" sz="2000" dirty="0">
                <a:latin typeface="华文楷体" pitchFamily="2" charset="-122"/>
                <a:ea typeface="华文楷体" pitchFamily="2" charset="-122"/>
              </a:rPr>
              <a:t>10.</a:t>
            </a:r>
            <a:r>
              <a:rPr lang="zh-CN" altLang="en-US" sz="2000" dirty="0">
                <a:latin typeface="华文楷体" pitchFamily="2" charset="-122"/>
                <a:ea typeface="华文楷体" pitchFamily="2" charset="-122"/>
              </a:rPr>
              <a:t>支持体外预应力分析功能；                                                  </a:t>
            </a:r>
            <a:endParaRPr lang="en-US" altLang="zh-CN" sz="2000" dirty="0" smtClean="0">
              <a:latin typeface="华文楷体" pitchFamily="2" charset="-122"/>
              <a:ea typeface="华文楷体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dirty="0" smtClean="0">
                <a:latin typeface="华文楷体" pitchFamily="2" charset="-122"/>
                <a:ea typeface="华文楷体" pitchFamily="2" charset="-122"/>
              </a:rPr>
              <a:t>11</a:t>
            </a:r>
            <a:r>
              <a:rPr lang="en-US" altLang="zh-CN" sz="2000" dirty="0">
                <a:latin typeface="华文楷体" pitchFamily="2" charset="-122"/>
                <a:ea typeface="华文楷体" pitchFamily="2" charset="-122"/>
              </a:rPr>
              <a:t>.</a:t>
            </a:r>
            <a:r>
              <a:rPr lang="zh-CN" altLang="en-US" sz="2000" dirty="0">
                <a:latin typeface="华文楷体" pitchFamily="2" charset="-122"/>
                <a:ea typeface="华文楷体" pitchFamily="2" charset="-122"/>
              </a:rPr>
              <a:t>优化了组合截面的算法</a:t>
            </a:r>
            <a:endParaRPr lang="zh-CN" altLang="en-US" sz="2000" dirty="0" smtClean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sp>
        <p:nvSpPr>
          <p:cNvPr id="12" name="标题 6"/>
          <p:cNvSpPr txBox="1">
            <a:spLocks/>
          </p:cNvSpPr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桥梁博士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V4.0》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仿宋" pitchFamily="2" charset="-122"/>
              <a:ea typeface="华文仿宋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629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1627203071"/>
              </p:ext>
            </p:extLst>
          </p:nvPr>
        </p:nvGraphicFramePr>
        <p:xfrm>
          <a:off x="500034" y="1000108"/>
          <a:ext cx="4643470" cy="82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85786" y="1643050"/>
            <a:ext cx="7572428" cy="9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zh-CN" altLang="en-US" sz="2000" dirty="0">
                <a:latin typeface="华文楷体" pitchFamily="2" charset="-122"/>
                <a:ea typeface="华文楷体" pitchFamily="2" charset="-122"/>
              </a:rPr>
              <a:t>具备较为完善的钢混组合梁、钢管混凝土结构、波纹钢腹板组合截面及钢结构的计算功能。</a:t>
            </a:r>
            <a:endParaRPr lang="zh-CN" altLang="en-US" sz="2000" dirty="0" smtClean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sp>
        <p:nvSpPr>
          <p:cNvPr id="12" name="标题 6"/>
          <p:cNvSpPr txBox="1">
            <a:spLocks/>
          </p:cNvSpPr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桥梁博士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V4.0》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仿宋" pitchFamily="2" charset="-122"/>
              <a:ea typeface="华文仿宋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873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421" y="6143644"/>
            <a:ext cx="2476191" cy="5841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8958" y="6215082"/>
            <a:ext cx="5857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上海同豪土木工程咨询有限公司                技术支持部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Shanghai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Tonghao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Civil Engineering Consulting </a:t>
            </a:r>
            <a:r>
              <a:rPr lang="en-US" altLang="zh-CN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Co.,Ltd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1053593333"/>
              </p:ext>
            </p:extLst>
          </p:nvPr>
        </p:nvGraphicFramePr>
        <p:xfrm>
          <a:off x="500034" y="1000108"/>
          <a:ext cx="4643470" cy="82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85786" y="1655155"/>
            <a:ext cx="7572428" cy="97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zh-CN" altLang="en-US" sz="2000" dirty="0">
                <a:latin typeface="华文楷体" pitchFamily="2" charset="-122"/>
                <a:ea typeface="华文楷体" pitchFamily="2" charset="-122"/>
              </a:rPr>
              <a:t>支持反应谱分析、非线性时程分析，支持现行公路及城市桥梁抗震设计规范</a:t>
            </a:r>
            <a:endParaRPr lang="zh-CN" altLang="en-US" sz="2000" dirty="0" smtClean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96" y="1772816"/>
            <a:ext cx="681038" cy="4535487"/>
          </a:xfrm>
          <a:prstGeom prst="rect">
            <a:avLst/>
          </a:prstGeom>
          <a:noFill/>
        </p:spPr>
      </p:pic>
      <p:sp>
        <p:nvSpPr>
          <p:cNvPr id="12" name="标题 6"/>
          <p:cNvSpPr txBox="1">
            <a:spLocks/>
          </p:cNvSpPr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桥梁博士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华文仿宋" pitchFamily="2" charset="-122"/>
                <a:ea typeface="华文仿宋" pitchFamily="2" charset="-122"/>
                <a:cs typeface="+mn-cs"/>
              </a:rPr>
              <a:t>V4.0》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仿宋" pitchFamily="2" charset="-122"/>
              <a:ea typeface="华文仿宋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864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5493</TotalTime>
  <Words>1327</Words>
  <Application>Microsoft Office PowerPoint</Application>
  <PresentationFormat>全屏显示(4:3)</PresentationFormat>
  <Paragraphs>145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</vt:lpstr>
      <vt:lpstr>PowerPoint 演示文稿</vt:lpstr>
      <vt:lpstr>《桥梁博士V4.0》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《桥梁博士V4.0 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方案设计师产品简介</dc:title>
  <dc:creator>韩吉锋</dc:creator>
  <cp:lastModifiedBy>ThinkPad</cp:lastModifiedBy>
  <cp:revision>561</cp:revision>
  <dcterms:created xsi:type="dcterms:W3CDTF">2011-12-23T05:08:27Z</dcterms:created>
  <dcterms:modified xsi:type="dcterms:W3CDTF">2015-01-09T07:43:23Z</dcterms:modified>
</cp:coreProperties>
</file>